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tags/tag8.xml" ContentType="application/vnd.openxmlformats-officedocument.presentationml.tags+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ags/tag2.xml" ContentType="application/vnd.openxmlformats-officedocument.presentationml.tags+xml"/>
  <Override PartName="/ppt/slideLayouts/slideLayout15.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50" r:id="rId2"/>
  </p:sldMasterIdLst>
  <p:notesMasterIdLst>
    <p:notesMasterId r:id="rId67"/>
  </p:notesMasterIdLst>
  <p:sldIdLst>
    <p:sldId id="331" r:id="rId3"/>
    <p:sldId id="316" r:id="rId4"/>
    <p:sldId id="329" r:id="rId5"/>
    <p:sldId id="334" r:id="rId6"/>
    <p:sldId id="275" r:id="rId7"/>
    <p:sldId id="309" r:id="rId8"/>
    <p:sldId id="269" r:id="rId9"/>
    <p:sldId id="263" r:id="rId10"/>
    <p:sldId id="264" r:id="rId11"/>
    <p:sldId id="265" r:id="rId12"/>
    <p:sldId id="310" r:id="rId13"/>
    <p:sldId id="311" r:id="rId14"/>
    <p:sldId id="266" r:id="rId15"/>
    <p:sldId id="267" r:id="rId16"/>
    <p:sldId id="268" r:id="rId17"/>
    <p:sldId id="325" r:id="rId18"/>
    <p:sldId id="304" r:id="rId19"/>
    <p:sldId id="305" r:id="rId20"/>
    <p:sldId id="312" r:id="rId21"/>
    <p:sldId id="306" r:id="rId22"/>
    <p:sldId id="341" r:id="rId23"/>
    <p:sldId id="315" r:id="rId24"/>
    <p:sldId id="342" r:id="rId25"/>
    <p:sldId id="303" r:id="rId26"/>
    <p:sldId id="328" r:id="rId27"/>
    <p:sldId id="343" r:id="rId28"/>
    <p:sldId id="318" r:id="rId29"/>
    <p:sldId id="323" r:id="rId30"/>
    <p:sldId id="285" r:id="rId31"/>
    <p:sldId id="344" r:id="rId32"/>
    <p:sldId id="351" r:id="rId33"/>
    <p:sldId id="345" r:id="rId34"/>
    <p:sldId id="346" r:id="rId35"/>
    <p:sldId id="347" r:id="rId36"/>
    <p:sldId id="348" r:id="rId37"/>
    <p:sldId id="349" r:id="rId38"/>
    <p:sldId id="321" r:id="rId39"/>
    <p:sldId id="322" r:id="rId40"/>
    <p:sldId id="270" r:id="rId41"/>
    <p:sldId id="335" r:id="rId42"/>
    <p:sldId id="271" r:id="rId43"/>
    <p:sldId id="272" r:id="rId44"/>
    <p:sldId id="299" r:id="rId45"/>
    <p:sldId id="298" r:id="rId46"/>
    <p:sldId id="354" r:id="rId47"/>
    <p:sldId id="355" r:id="rId48"/>
    <p:sldId id="278" r:id="rId49"/>
    <p:sldId id="314" r:id="rId50"/>
    <p:sldId id="257" r:id="rId51"/>
    <p:sldId id="327" r:id="rId52"/>
    <p:sldId id="336" r:id="rId53"/>
    <p:sldId id="337" r:id="rId54"/>
    <p:sldId id="352" r:id="rId55"/>
    <p:sldId id="353" r:id="rId56"/>
    <p:sldId id="338" r:id="rId57"/>
    <p:sldId id="339" r:id="rId58"/>
    <p:sldId id="340" r:id="rId59"/>
    <p:sldId id="356" r:id="rId60"/>
    <p:sldId id="360" r:id="rId61"/>
    <p:sldId id="358" r:id="rId62"/>
    <p:sldId id="359" r:id="rId63"/>
    <p:sldId id="259" r:id="rId64"/>
    <p:sldId id="332" r:id="rId65"/>
    <p:sldId id="357" r:id="rId6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A7"/>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86" autoAdjust="0"/>
  </p:normalViewPr>
  <p:slideViewPr>
    <p:cSldViewPr snapToGrid="0">
      <p:cViewPr>
        <p:scale>
          <a:sx n="66" d="100"/>
          <a:sy n="66" d="100"/>
        </p:scale>
        <p:origin x="-1284" y="-1152"/>
      </p:cViewPr>
      <p:guideLst>
        <p:guide orient="horz" pos="2160"/>
        <p:guide pos="2880"/>
      </p:guideLst>
    </p:cSldViewPr>
  </p:slideViewPr>
  <p:outlineViewPr>
    <p:cViewPr>
      <p:scale>
        <a:sx n="33" d="100"/>
        <a:sy n="33" d="100"/>
      </p:scale>
      <p:origin x="48" y="58398"/>
    </p:cViewPr>
  </p:outlineViewPr>
  <p:notesTextViewPr>
    <p:cViewPr>
      <p:scale>
        <a:sx n="100" d="100"/>
        <a:sy n="100" d="100"/>
      </p:scale>
      <p:origin x="0" y="0"/>
    </p:cViewPr>
  </p:notesTextViewPr>
  <p:sorterViewPr>
    <p:cViewPr>
      <p:scale>
        <a:sx n="100" d="100"/>
        <a:sy n="100" d="100"/>
      </p:scale>
      <p:origin x="0" y="1465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8907009-DE35-40A7-AC1B-2D3F817A6C8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AFC7FDF-5D14-491B-9C74-BC12DC6C7171}"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48907009-DE35-40A7-AC1B-2D3F817A6C8E}" type="slidenum">
              <a:rPr lang="en-US" smtClean="0"/>
              <a:pPr/>
              <a:t>50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l-GR" smtClean="0"/>
              <a:t>Kλικ για επεξεργασία του τίτλου</a:t>
            </a:r>
            <a:endParaRPr lang="en-US"/>
          </a:p>
        </p:txBody>
      </p:sp>
      <p:sp>
        <p:nvSpPr>
          <p:cNvPr id="2253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l-GR" smtClean="0"/>
              <a:t>Κάντε κλικ για να επεξεργαστείτε τον υπότιτλο του υποδείγματος</a:t>
            </a:r>
            <a:endParaRPr lang="en-US"/>
          </a:p>
        </p:txBody>
      </p:sp>
      <p:sp>
        <p:nvSpPr>
          <p:cNvPr id="22532" name="Rectangle 4"/>
          <p:cNvSpPr>
            <a:spLocks noGrp="1" noChangeArrowheads="1"/>
          </p:cNvSpPr>
          <p:nvPr>
            <p:ph type="dt" sz="half" idx="2"/>
          </p:nvPr>
        </p:nvSpPr>
        <p:spPr/>
        <p:txBody>
          <a:bodyPr/>
          <a:lstStyle>
            <a:lvl1pPr>
              <a:defRPr/>
            </a:lvl1pPr>
          </a:lstStyle>
          <a:p>
            <a:endParaRPr lang="en-US"/>
          </a:p>
        </p:txBody>
      </p:sp>
      <p:sp>
        <p:nvSpPr>
          <p:cNvPr id="22533" name="Rectangle 5"/>
          <p:cNvSpPr>
            <a:spLocks noGrp="1" noChangeArrowheads="1"/>
          </p:cNvSpPr>
          <p:nvPr>
            <p:ph type="ftr" sz="quarter" idx="3"/>
          </p:nvPr>
        </p:nvSpPr>
        <p:spPr/>
        <p:txBody>
          <a:bodyPr/>
          <a:lstStyle>
            <a:lvl1pPr>
              <a:defRPr/>
            </a:lvl1pPr>
          </a:lstStyle>
          <a:p>
            <a:endParaRPr lang="en-US"/>
          </a:p>
        </p:txBody>
      </p:sp>
      <p:sp>
        <p:nvSpPr>
          <p:cNvPr id="22534" name="Rectangle 6"/>
          <p:cNvSpPr>
            <a:spLocks noGrp="1" noChangeArrowheads="1"/>
          </p:cNvSpPr>
          <p:nvPr>
            <p:ph type="sldNum" sz="quarter" idx="4"/>
          </p:nvPr>
        </p:nvSpPr>
        <p:spPr/>
        <p:txBody>
          <a:bodyPr/>
          <a:lstStyle>
            <a:lvl1pPr>
              <a:defRPr/>
            </a:lvl1pPr>
          </a:lstStyle>
          <a:p>
            <a:fld id="{73ACA5DA-FF22-4456-B9FD-4A18ACB1D558}" type="slidenum">
              <a:rPr lang="en-US"/>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D5A585EE-012E-4A5A-A223-6DC1E8BB37C6}" type="slidenum">
              <a:rPr lang="en-US"/>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7439025" y="274638"/>
            <a:ext cx="158115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2693988" y="274638"/>
            <a:ext cx="4592637"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7A3BCC01-6AB1-437F-92A3-B13C71C33AB6}" type="slidenum">
              <a:rPr lang="en-US"/>
              <a:pPr/>
              <a:t>‹#›</a:t>
            </a:fld>
            <a:endParaRPr lang="en-US"/>
          </a:p>
        </p:txBody>
      </p:sp>
    </p:spTree>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l-GR"/>
          </a:p>
        </p:txBody>
      </p:sp>
      <p:sp>
        <p:nvSpPr>
          <p:cNvPr id="29699"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29700"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29701" name="Rectangle 5"/>
          <p:cNvSpPr>
            <a:spLocks noGrp="1" noChangeArrowheads="1"/>
          </p:cNvSpPr>
          <p:nvPr>
            <p:ph type="dt" sz="half" idx="2"/>
          </p:nvPr>
        </p:nvSpPr>
        <p:spPr/>
        <p:txBody>
          <a:bodyPr/>
          <a:lstStyle>
            <a:lvl1pPr>
              <a:defRPr/>
            </a:lvl1pPr>
          </a:lstStyle>
          <a:p>
            <a:endParaRPr lang="en-US"/>
          </a:p>
        </p:txBody>
      </p:sp>
      <p:sp>
        <p:nvSpPr>
          <p:cNvPr id="29702" name="Rectangle 6"/>
          <p:cNvSpPr>
            <a:spLocks noGrp="1" noChangeArrowheads="1"/>
          </p:cNvSpPr>
          <p:nvPr>
            <p:ph type="ftr" sz="quarter" idx="3"/>
          </p:nvPr>
        </p:nvSpPr>
        <p:spPr/>
        <p:txBody>
          <a:bodyPr/>
          <a:lstStyle>
            <a:lvl1pPr>
              <a:defRPr/>
            </a:lvl1pPr>
          </a:lstStyle>
          <a:p>
            <a:endParaRPr lang="en-US"/>
          </a:p>
        </p:txBody>
      </p:sp>
      <p:sp>
        <p:nvSpPr>
          <p:cNvPr id="29703" name="Rectangle 7"/>
          <p:cNvSpPr>
            <a:spLocks noGrp="1" noChangeArrowheads="1"/>
          </p:cNvSpPr>
          <p:nvPr>
            <p:ph type="sldNum" sz="quarter" idx="4"/>
          </p:nvPr>
        </p:nvSpPr>
        <p:spPr/>
        <p:txBody>
          <a:bodyPr/>
          <a:lstStyle>
            <a:lvl1pPr>
              <a:defRPr/>
            </a:lvl1pPr>
          </a:lstStyle>
          <a:p>
            <a:fld id="{38217B40-3F39-4754-BBDC-60E9242EE5E1}" type="slidenum">
              <a:rPr lang="en-US"/>
              <a:pPr/>
              <a:t>‹#›</a:t>
            </a:fld>
            <a:endParaRPr lang="en-US"/>
          </a:p>
        </p:txBody>
      </p:sp>
    </p:spTree>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3300B000-C802-4A97-A884-15BF353D9595}" type="slidenum">
              <a:rPr lang="en-US"/>
              <a:pPr/>
              <a:t>‹#›</a:t>
            </a:fld>
            <a:endParaRPr lang="en-US"/>
          </a:p>
        </p:txBody>
      </p:sp>
    </p:spTree>
  </p:cSld>
  <p:clrMapOvr>
    <a:masterClrMapping/>
  </p:clrMapOvr>
  <p:transition>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5F846332-D7BF-4989-A2BC-C60FB864BFCA}" type="slidenum">
              <a:rPr lang="en-US"/>
              <a:pPr/>
              <a:t>‹#›</a:t>
            </a:fld>
            <a:endParaRPr lang="en-US"/>
          </a:p>
        </p:txBody>
      </p:sp>
    </p:spTree>
  </p:cSld>
  <p:clrMapOvr>
    <a:masterClrMapping/>
  </p:clrMapOvr>
  <p:transition>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n-US"/>
          </a:p>
        </p:txBody>
      </p:sp>
      <p:sp>
        <p:nvSpPr>
          <p:cNvPr id="6" name="5 - Θέση υποσέλιδου"/>
          <p:cNvSpPr>
            <a:spLocks noGrp="1"/>
          </p:cNvSpPr>
          <p:nvPr>
            <p:ph type="ftr" sz="quarter" idx="11"/>
          </p:nvPr>
        </p:nvSpPr>
        <p:spPr/>
        <p:txBody>
          <a:bodyPr/>
          <a:lstStyle>
            <a:lvl1pPr>
              <a:defRPr/>
            </a:lvl1pPr>
          </a:lstStyle>
          <a:p>
            <a:endParaRPr lang="en-US"/>
          </a:p>
        </p:txBody>
      </p:sp>
      <p:sp>
        <p:nvSpPr>
          <p:cNvPr id="7" name="6 - Θέση αριθμού διαφάνειας"/>
          <p:cNvSpPr>
            <a:spLocks noGrp="1"/>
          </p:cNvSpPr>
          <p:nvPr>
            <p:ph type="sldNum" sz="quarter" idx="12"/>
          </p:nvPr>
        </p:nvSpPr>
        <p:spPr/>
        <p:txBody>
          <a:bodyPr/>
          <a:lstStyle>
            <a:lvl1pPr>
              <a:defRPr/>
            </a:lvl1pPr>
          </a:lstStyle>
          <a:p>
            <a:fld id="{B71661FD-9B00-40C4-94BF-CE3DB9A1FBCE}" type="slidenum">
              <a:rPr lang="en-US"/>
              <a:pPr/>
              <a:t>‹#›</a:t>
            </a:fld>
            <a:endParaRPr lang="en-US"/>
          </a:p>
        </p:txBody>
      </p:sp>
    </p:spTree>
  </p:cSld>
  <p:clrMapOvr>
    <a:masterClrMapping/>
  </p:clrMapOvr>
  <p:transition>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n-US"/>
          </a:p>
        </p:txBody>
      </p:sp>
      <p:sp>
        <p:nvSpPr>
          <p:cNvPr id="8" name="7 - Θέση υποσέλιδου"/>
          <p:cNvSpPr>
            <a:spLocks noGrp="1"/>
          </p:cNvSpPr>
          <p:nvPr>
            <p:ph type="ftr" sz="quarter" idx="11"/>
          </p:nvPr>
        </p:nvSpPr>
        <p:spPr/>
        <p:txBody>
          <a:bodyPr/>
          <a:lstStyle>
            <a:lvl1pPr>
              <a:defRPr/>
            </a:lvl1pPr>
          </a:lstStyle>
          <a:p>
            <a:endParaRPr lang="en-US"/>
          </a:p>
        </p:txBody>
      </p:sp>
      <p:sp>
        <p:nvSpPr>
          <p:cNvPr id="9" name="8 - Θέση αριθμού διαφάνειας"/>
          <p:cNvSpPr>
            <a:spLocks noGrp="1"/>
          </p:cNvSpPr>
          <p:nvPr>
            <p:ph type="sldNum" sz="quarter" idx="12"/>
          </p:nvPr>
        </p:nvSpPr>
        <p:spPr/>
        <p:txBody>
          <a:bodyPr/>
          <a:lstStyle>
            <a:lvl1pPr>
              <a:defRPr/>
            </a:lvl1pPr>
          </a:lstStyle>
          <a:p>
            <a:fld id="{A695E302-B2B3-4F80-B16B-EAA6F508EE21}" type="slidenum">
              <a:rPr lang="en-US"/>
              <a:pPr/>
              <a:t>‹#›</a:t>
            </a:fld>
            <a:endParaRPr lang="en-US"/>
          </a:p>
        </p:txBody>
      </p:sp>
    </p:spTree>
  </p:cSld>
  <p:clrMapOvr>
    <a:masterClrMapping/>
  </p:clrMapOvr>
  <p:transition>
    <p:dissolv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n-US"/>
          </a:p>
        </p:txBody>
      </p:sp>
      <p:sp>
        <p:nvSpPr>
          <p:cNvPr id="4" name="3 - Θέση υποσέλιδου"/>
          <p:cNvSpPr>
            <a:spLocks noGrp="1"/>
          </p:cNvSpPr>
          <p:nvPr>
            <p:ph type="ftr" sz="quarter" idx="11"/>
          </p:nvPr>
        </p:nvSpPr>
        <p:spPr/>
        <p:txBody>
          <a:bodyPr/>
          <a:lstStyle>
            <a:lvl1pPr>
              <a:defRPr/>
            </a:lvl1pPr>
          </a:lstStyle>
          <a:p>
            <a:endParaRPr lang="en-US"/>
          </a:p>
        </p:txBody>
      </p:sp>
      <p:sp>
        <p:nvSpPr>
          <p:cNvPr id="5" name="4 - Θέση αριθμού διαφάνειας"/>
          <p:cNvSpPr>
            <a:spLocks noGrp="1"/>
          </p:cNvSpPr>
          <p:nvPr>
            <p:ph type="sldNum" sz="quarter" idx="12"/>
          </p:nvPr>
        </p:nvSpPr>
        <p:spPr/>
        <p:txBody>
          <a:bodyPr/>
          <a:lstStyle>
            <a:lvl1pPr>
              <a:defRPr/>
            </a:lvl1pPr>
          </a:lstStyle>
          <a:p>
            <a:fld id="{E5CE7387-802F-4CEF-9C11-8BD2950B7AA1}" type="slidenum">
              <a:rPr lang="en-US"/>
              <a:pPr/>
              <a:t>‹#›</a:t>
            </a:fld>
            <a:endParaRPr lang="en-US"/>
          </a:p>
        </p:txBody>
      </p:sp>
    </p:spTree>
  </p:cSld>
  <p:clrMapOvr>
    <a:masterClrMapping/>
  </p:clrMapOvr>
  <p:transition>
    <p:dissolv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n-US"/>
          </a:p>
        </p:txBody>
      </p:sp>
      <p:sp>
        <p:nvSpPr>
          <p:cNvPr id="3" name="2 - Θέση υποσέλιδου"/>
          <p:cNvSpPr>
            <a:spLocks noGrp="1"/>
          </p:cNvSpPr>
          <p:nvPr>
            <p:ph type="ftr" sz="quarter" idx="11"/>
          </p:nvPr>
        </p:nvSpPr>
        <p:spPr/>
        <p:txBody>
          <a:bodyPr/>
          <a:lstStyle>
            <a:lvl1pPr>
              <a:defRPr/>
            </a:lvl1pPr>
          </a:lstStyle>
          <a:p>
            <a:endParaRPr lang="en-US"/>
          </a:p>
        </p:txBody>
      </p:sp>
      <p:sp>
        <p:nvSpPr>
          <p:cNvPr id="4" name="3 - Θέση αριθμού διαφάνειας"/>
          <p:cNvSpPr>
            <a:spLocks noGrp="1"/>
          </p:cNvSpPr>
          <p:nvPr>
            <p:ph type="sldNum" sz="quarter" idx="12"/>
          </p:nvPr>
        </p:nvSpPr>
        <p:spPr/>
        <p:txBody>
          <a:bodyPr/>
          <a:lstStyle>
            <a:lvl1pPr>
              <a:defRPr/>
            </a:lvl1pPr>
          </a:lstStyle>
          <a:p>
            <a:fld id="{A409A1B3-2852-435C-8F89-53973E3FD2CE}" type="slidenum">
              <a:rPr lang="en-US"/>
              <a:pPr/>
              <a:t>‹#›</a:t>
            </a:fld>
            <a:endParaRPr lang="en-US"/>
          </a:p>
        </p:txBody>
      </p:sp>
    </p:spTree>
  </p:cSld>
  <p:clrMapOvr>
    <a:masterClrMapping/>
  </p:clrMapOvr>
  <p:transition>
    <p:dissolv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n-US"/>
          </a:p>
        </p:txBody>
      </p:sp>
      <p:sp>
        <p:nvSpPr>
          <p:cNvPr id="6" name="5 - Θέση υποσέλιδου"/>
          <p:cNvSpPr>
            <a:spLocks noGrp="1"/>
          </p:cNvSpPr>
          <p:nvPr>
            <p:ph type="ftr" sz="quarter" idx="11"/>
          </p:nvPr>
        </p:nvSpPr>
        <p:spPr/>
        <p:txBody>
          <a:bodyPr/>
          <a:lstStyle>
            <a:lvl1pPr>
              <a:defRPr/>
            </a:lvl1pPr>
          </a:lstStyle>
          <a:p>
            <a:endParaRPr lang="en-US"/>
          </a:p>
        </p:txBody>
      </p:sp>
      <p:sp>
        <p:nvSpPr>
          <p:cNvPr id="7" name="6 - Θέση αριθμού διαφάνειας"/>
          <p:cNvSpPr>
            <a:spLocks noGrp="1"/>
          </p:cNvSpPr>
          <p:nvPr>
            <p:ph type="sldNum" sz="quarter" idx="12"/>
          </p:nvPr>
        </p:nvSpPr>
        <p:spPr/>
        <p:txBody>
          <a:bodyPr/>
          <a:lstStyle>
            <a:lvl1pPr>
              <a:defRPr/>
            </a:lvl1pPr>
          </a:lstStyle>
          <a:p>
            <a:fld id="{D66783B2-CBBB-412A-9817-B1FC0922AD54}" type="slidenum">
              <a:rPr lang="en-US"/>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8DD226E8-E7C1-4772-926C-097848F5F459}" type="slidenum">
              <a:rPr lang="en-US"/>
              <a:pPr/>
              <a:t>‹#›</a:t>
            </a:fld>
            <a:endParaRPr lang="en-US"/>
          </a:p>
        </p:txBody>
      </p:sp>
    </p:spTree>
  </p:cSld>
  <p:clrMapOvr>
    <a:masterClrMapping/>
  </p:clrMapOvr>
  <p:transition>
    <p:dissolv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n-US"/>
          </a:p>
        </p:txBody>
      </p:sp>
      <p:sp>
        <p:nvSpPr>
          <p:cNvPr id="6" name="5 - Θέση υποσέλιδου"/>
          <p:cNvSpPr>
            <a:spLocks noGrp="1"/>
          </p:cNvSpPr>
          <p:nvPr>
            <p:ph type="ftr" sz="quarter" idx="11"/>
          </p:nvPr>
        </p:nvSpPr>
        <p:spPr/>
        <p:txBody>
          <a:bodyPr/>
          <a:lstStyle>
            <a:lvl1pPr>
              <a:defRPr/>
            </a:lvl1pPr>
          </a:lstStyle>
          <a:p>
            <a:endParaRPr lang="en-US"/>
          </a:p>
        </p:txBody>
      </p:sp>
      <p:sp>
        <p:nvSpPr>
          <p:cNvPr id="7" name="6 - Θέση αριθμού διαφάνειας"/>
          <p:cNvSpPr>
            <a:spLocks noGrp="1"/>
          </p:cNvSpPr>
          <p:nvPr>
            <p:ph type="sldNum" sz="quarter" idx="12"/>
          </p:nvPr>
        </p:nvSpPr>
        <p:spPr/>
        <p:txBody>
          <a:bodyPr/>
          <a:lstStyle>
            <a:lvl1pPr>
              <a:defRPr/>
            </a:lvl1pPr>
          </a:lstStyle>
          <a:p>
            <a:fld id="{EC0664B8-72CB-4FBD-A8C3-CC632BE6D42E}" type="slidenum">
              <a:rPr lang="en-US"/>
              <a:pPr/>
              <a:t>‹#›</a:t>
            </a:fld>
            <a:endParaRPr lang="en-US"/>
          </a:p>
        </p:txBody>
      </p:sp>
    </p:spTree>
  </p:cSld>
  <p:clrMapOvr>
    <a:masterClrMapping/>
  </p:clrMapOvr>
  <p:transition>
    <p:dissolv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01586D2E-5375-4D4A-A2F4-84E51A67936D}" type="slidenum">
              <a:rPr lang="en-US"/>
              <a:pPr/>
              <a:t>‹#›</a:t>
            </a:fld>
            <a:endParaRPr lang="en-US"/>
          </a:p>
        </p:txBody>
      </p:sp>
    </p:spTree>
  </p:cSld>
  <p:clrMapOvr>
    <a:masterClrMapping/>
  </p:clrMapOvr>
  <p:transition>
    <p:dissolv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6225" y="274638"/>
            <a:ext cx="2055813"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5613" y="274638"/>
            <a:ext cx="6018212"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EC89CD51-BF92-49E7-815A-F03927E8CB83}" type="slidenum">
              <a:rPr lang="en-US"/>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00F9A375-05F3-46A4-80F7-20D2A57C3D35}" type="slidenum">
              <a:rPr lang="en-US"/>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n-US"/>
          </a:p>
        </p:txBody>
      </p:sp>
      <p:sp>
        <p:nvSpPr>
          <p:cNvPr id="6" name="5 - Θέση υποσέλιδου"/>
          <p:cNvSpPr>
            <a:spLocks noGrp="1"/>
          </p:cNvSpPr>
          <p:nvPr>
            <p:ph type="ftr" sz="quarter" idx="11"/>
          </p:nvPr>
        </p:nvSpPr>
        <p:spPr/>
        <p:txBody>
          <a:bodyPr/>
          <a:lstStyle>
            <a:lvl1pPr>
              <a:defRPr/>
            </a:lvl1pPr>
          </a:lstStyle>
          <a:p>
            <a:endParaRPr lang="en-US"/>
          </a:p>
        </p:txBody>
      </p:sp>
      <p:sp>
        <p:nvSpPr>
          <p:cNvPr id="7" name="6 - Θέση αριθμού διαφάνειας"/>
          <p:cNvSpPr>
            <a:spLocks noGrp="1"/>
          </p:cNvSpPr>
          <p:nvPr>
            <p:ph type="sldNum" sz="quarter" idx="12"/>
          </p:nvPr>
        </p:nvSpPr>
        <p:spPr/>
        <p:txBody>
          <a:bodyPr/>
          <a:lstStyle>
            <a:lvl1pPr>
              <a:defRPr/>
            </a:lvl1pPr>
          </a:lstStyle>
          <a:p>
            <a:fld id="{33F055CD-C908-4E53-86A0-8CF1318574D9}" type="slidenum">
              <a:rPr lang="en-US"/>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n-US"/>
          </a:p>
        </p:txBody>
      </p:sp>
      <p:sp>
        <p:nvSpPr>
          <p:cNvPr id="8" name="7 - Θέση υποσέλιδου"/>
          <p:cNvSpPr>
            <a:spLocks noGrp="1"/>
          </p:cNvSpPr>
          <p:nvPr>
            <p:ph type="ftr" sz="quarter" idx="11"/>
          </p:nvPr>
        </p:nvSpPr>
        <p:spPr/>
        <p:txBody>
          <a:bodyPr/>
          <a:lstStyle>
            <a:lvl1pPr>
              <a:defRPr/>
            </a:lvl1pPr>
          </a:lstStyle>
          <a:p>
            <a:endParaRPr lang="en-US"/>
          </a:p>
        </p:txBody>
      </p:sp>
      <p:sp>
        <p:nvSpPr>
          <p:cNvPr id="9" name="8 - Θέση αριθμού διαφάνειας"/>
          <p:cNvSpPr>
            <a:spLocks noGrp="1"/>
          </p:cNvSpPr>
          <p:nvPr>
            <p:ph type="sldNum" sz="quarter" idx="12"/>
          </p:nvPr>
        </p:nvSpPr>
        <p:spPr/>
        <p:txBody>
          <a:bodyPr/>
          <a:lstStyle>
            <a:lvl1pPr>
              <a:defRPr/>
            </a:lvl1pPr>
          </a:lstStyle>
          <a:p>
            <a:fld id="{428127F2-1133-4A75-B660-065B679A8150}" type="slidenum">
              <a:rPr lang="en-US"/>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n-US"/>
          </a:p>
        </p:txBody>
      </p:sp>
      <p:sp>
        <p:nvSpPr>
          <p:cNvPr id="4" name="3 - Θέση υποσέλιδου"/>
          <p:cNvSpPr>
            <a:spLocks noGrp="1"/>
          </p:cNvSpPr>
          <p:nvPr>
            <p:ph type="ftr" sz="quarter" idx="11"/>
          </p:nvPr>
        </p:nvSpPr>
        <p:spPr/>
        <p:txBody>
          <a:bodyPr/>
          <a:lstStyle>
            <a:lvl1pPr>
              <a:defRPr/>
            </a:lvl1pPr>
          </a:lstStyle>
          <a:p>
            <a:endParaRPr lang="en-US"/>
          </a:p>
        </p:txBody>
      </p:sp>
      <p:sp>
        <p:nvSpPr>
          <p:cNvPr id="5" name="4 - Θέση αριθμού διαφάνειας"/>
          <p:cNvSpPr>
            <a:spLocks noGrp="1"/>
          </p:cNvSpPr>
          <p:nvPr>
            <p:ph type="sldNum" sz="quarter" idx="12"/>
          </p:nvPr>
        </p:nvSpPr>
        <p:spPr/>
        <p:txBody>
          <a:bodyPr/>
          <a:lstStyle>
            <a:lvl1pPr>
              <a:defRPr/>
            </a:lvl1pPr>
          </a:lstStyle>
          <a:p>
            <a:fld id="{15D4CFB1-C91A-4B31-AA57-25B28CCE54AD}" type="slidenum">
              <a:rPr lang="en-US"/>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n-US"/>
          </a:p>
        </p:txBody>
      </p:sp>
      <p:sp>
        <p:nvSpPr>
          <p:cNvPr id="3" name="2 - Θέση υποσέλιδου"/>
          <p:cNvSpPr>
            <a:spLocks noGrp="1"/>
          </p:cNvSpPr>
          <p:nvPr>
            <p:ph type="ftr" sz="quarter" idx="11"/>
          </p:nvPr>
        </p:nvSpPr>
        <p:spPr/>
        <p:txBody>
          <a:bodyPr/>
          <a:lstStyle>
            <a:lvl1pPr>
              <a:defRPr/>
            </a:lvl1pPr>
          </a:lstStyle>
          <a:p>
            <a:endParaRPr lang="en-US"/>
          </a:p>
        </p:txBody>
      </p:sp>
      <p:sp>
        <p:nvSpPr>
          <p:cNvPr id="4" name="3 - Θέση αριθμού διαφάνειας"/>
          <p:cNvSpPr>
            <a:spLocks noGrp="1"/>
          </p:cNvSpPr>
          <p:nvPr>
            <p:ph type="sldNum" sz="quarter" idx="12"/>
          </p:nvPr>
        </p:nvSpPr>
        <p:spPr/>
        <p:txBody>
          <a:bodyPr/>
          <a:lstStyle>
            <a:lvl1pPr>
              <a:defRPr/>
            </a:lvl1pPr>
          </a:lstStyle>
          <a:p>
            <a:fld id="{57E7BB9F-9C0D-4086-9D09-07AB542C3611}" type="slidenum">
              <a:rPr lang="en-US"/>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n-US"/>
          </a:p>
        </p:txBody>
      </p:sp>
      <p:sp>
        <p:nvSpPr>
          <p:cNvPr id="6" name="5 - Θέση υποσέλιδου"/>
          <p:cNvSpPr>
            <a:spLocks noGrp="1"/>
          </p:cNvSpPr>
          <p:nvPr>
            <p:ph type="ftr" sz="quarter" idx="11"/>
          </p:nvPr>
        </p:nvSpPr>
        <p:spPr/>
        <p:txBody>
          <a:bodyPr/>
          <a:lstStyle>
            <a:lvl1pPr>
              <a:defRPr/>
            </a:lvl1pPr>
          </a:lstStyle>
          <a:p>
            <a:endParaRPr lang="en-US"/>
          </a:p>
        </p:txBody>
      </p:sp>
      <p:sp>
        <p:nvSpPr>
          <p:cNvPr id="7" name="6 - Θέση αριθμού διαφάνειας"/>
          <p:cNvSpPr>
            <a:spLocks noGrp="1"/>
          </p:cNvSpPr>
          <p:nvPr>
            <p:ph type="sldNum" sz="quarter" idx="12"/>
          </p:nvPr>
        </p:nvSpPr>
        <p:spPr/>
        <p:txBody>
          <a:bodyPr/>
          <a:lstStyle>
            <a:lvl1pPr>
              <a:defRPr/>
            </a:lvl1pPr>
          </a:lstStyle>
          <a:p>
            <a:fld id="{7A97AD29-4708-4B92-AC4C-A576C047ABEB}" type="slidenum">
              <a:rPr lang="en-US"/>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n-US"/>
          </a:p>
        </p:txBody>
      </p:sp>
      <p:sp>
        <p:nvSpPr>
          <p:cNvPr id="6" name="5 - Θέση υποσέλιδου"/>
          <p:cNvSpPr>
            <a:spLocks noGrp="1"/>
          </p:cNvSpPr>
          <p:nvPr>
            <p:ph type="ftr" sz="quarter" idx="11"/>
          </p:nvPr>
        </p:nvSpPr>
        <p:spPr/>
        <p:txBody>
          <a:bodyPr/>
          <a:lstStyle>
            <a:lvl1pPr>
              <a:defRPr/>
            </a:lvl1pPr>
          </a:lstStyle>
          <a:p>
            <a:endParaRPr lang="en-US"/>
          </a:p>
        </p:txBody>
      </p:sp>
      <p:sp>
        <p:nvSpPr>
          <p:cNvPr id="7" name="6 - Θέση αριθμού διαφάνειας"/>
          <p:cNvSpPr>
            <a:spLocks noGrp="1"/>
          </p:cNvSpPr>
          <p:nvPr>
            <p:ph type="sldNum" sz="quarter" idx="12"/>
          </p:nvPr>
        </p:nvSpPr>
        <p:spPr/>
        <p:txBody>
          <a:bodyPr/>
          <a:lstStyle>
            <a:lvl1pPr>
              <a:defRPr/>
            </a:lvl1pPr>
          </a:lstStyle>
          <a:p>
            <a:fld id="{1162F021-508E-449D-92E7-75D4FA84E662}" type="slidenum">
              <a:rPr lang="en-US"/>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l-GR" smtClean="0"/>
              <a:t>Kλικ για επεξεργασία του τίτλου</a:t>
            </a:r>
            <a:endParaRPr lang="en-US"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2DF8769-545F-4C50-906F-ABC551D6EF3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dissolve/>
  </p:transition>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l-GR"/>
          </a:p>
        </p:txBody>
      </p:sp>
      <p:sp>
        <p:nvSpPr>
          <p:cNvPr id="28675"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8676"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7"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8678"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867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E9B6638-9A88-4646-A5AE-A2483CD65D2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Layout" Target="../slideLayouts/slideLayout4.xml"/><Relationship Id="rId1" Type="http://schemas.openxmlformats.org/officeDocument/2006/relationships/video" Target="file:///C:\Users\AGATHI\Desktop\&#922;&#913;&#914;&#913;&#934;&#919;&#931;2\&#927;%20&#916;&#945;&#961;&#949;&#943;&#959;&#962;%20-%20&#922;.&#928;.%20&#922;&#945;&#946;&#940;&#966;&#951;&#962;.mp4" TargetMode="External"/><Relationship Id="rId5" Type="http://schemas.openxmlformats.org/officeDocument/2006/relationships/image" Target="../media/image7.png"/><Relationship Id="rId4" Type="http://schemas.openxmlformats.org/officeDocument/2006/relationships/image" Target="../media/image6.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9.xml"/></Relationships>
</file>

<file path=ppt/slides/_rels/slide5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algn="ctr"/>
            <a:r>
              <a:rPr lang="el-GR" sz="2400" dirty="0" smtClean="0">
                <a:effectLst>
                  <a:outerShdw blurRad="38100" dist="38100" dir="2700000" algn="tl">
                    <a:srgbClr val="000000">
                      <a:alpha val="43137"/>
                    </a:srgbClr>
                  </a:outerShdw>
                </a:effectLst>
                <a:latin typeface="Calibri" pitchFamily="34" charset="0"/>
              </a:rPr>
              <a:t/>
            </a:r>
            <a:br>
              <a:rPr lang="el-GR" sz="2400" dirty="0" smtClean="0">
                <a:effectLst>
                  <a:outerShdw blurRad="38100" dist="38100" dir="2700000" algn="tl">
                    <a:srgbClr val="000000">
                      <a:alpha val="43137"/>
                    </a:srgbClr>
                  </a:outerShdw>
                </a:effectLst>
                <a:latin typeface="Calibri" pitchFamily="34" charset="0"/>
              </a:rPr>
            </a:br>
            <a:r>
              <a:rPr lang="el-GR" sz="2400" dirty="0" smtClean="0">
                <a:effectLst>
                  <a:outerShdw blurRad="38100" dist="38100" dir="2700000" algn="tl">
                    <a:srgbClr val="000000">
                      <a:alpha val="43137"/>
                    </a:srgbClr>
                  </a:outerShdw>
                </a:effectLst>
                <a:latin typeface="Calibri" pitchFamily="34" charset="0"/>
              </a:rPr>
              <a:t/>
            </a:r>
            <a:br>
              <a:rPr lang="el-GR" sz="2400" dirty="0" smtClean="0">
                <a:effectLst>
                  <a:outerShdw blurRad="38100" dist="38100" dir="2700000" algn="tl">
                    <a:srgbClr val="000000">
                      <a:alpha val="43137"/>
                    </a:srgbClr>
                  </a:outerShdw>
                </a:effectLst>
                <a:latin typeface="Calibri" pitchFamily="34" charset="0"/>
              </a:rPr>
            </a:br>
            <a:r>
              <a:rPr lang="el-GR" sz="2400" dirty="0" smtClean="0">
                <a:effectLst>
                  <a:outerShdw blurRad="38100" dist="38100" dir="2700000" algn="tl">
                    <a:srgbClr val="000000">
                      <a:alpha val="43137"/>
                    </a:srgbClr>
                  </a:outerShdw>
                </a:effectLst>
                <a:latin typeface="Calibri" pitchFamily="34" charset="0"/>
              </a:rPr>
              <a:t/>
            </a:r>
            <a:br>
              <a:rPr lang="el-GR" sz="2400" dirty="0" smtClean="0">
                <a:effectLst>
                  <a:outerShdw blurRad="38100" dist="38100" dir="2700000" algn="tl">
                    <a:srgbClr val="000000">
                      <a:alpha val="43137"/>
                    </a:srgbClr>
                  </a:outerShdw>
                </a:effectLst>
                <a:latin typeface="Calibri" pitchFamily="34" charset="0"/>
              </a:rPr>
            </a:br>
            <a:endParaRPr lang="el-GR" sz="2400" dirty="0">
              <a:latin typeface="Calibri" pitchFamily="34" charset="0"/>
            </a:endParaRPr>
          </a:p>
        </p:txBody>
      </p:sp>
      <p:sp>
        <p:nvSpPr>
          <p:cNvPr id="71683" name="Rectangle 3"/>
          <p:cNvSpPr>
            <a:spLocks noGrp="1" noChangeArrowheads="1"/>
          </p:cNvSpPr>
          <p:nvPr>
            <p:ph type="body" sz="half" idx="4294967295"/>
          </p:nvPr>
        </p:nvSpPr>
        <p:spPr>
          <a:xfrm>
            <a:off x="539552" y="260648"/>
            <a:ext cx="3062288" cy="6408738"/>
          </a:xfrm>
          <a:solidFill>
            <a:schemeClr val="bg2"/>
          </a:solidFill>
        </p:spPr>
        <p:txBody>
          <a:bodyPr/>
          <a:lstStyle/>
          <a:p>
            <a:pPr algn="ctr"/>
            <a:r>
              <a:rPr lang="el-GR" sz="3600" dirty="0" smtClean="0">
                <a:effectLst>
                  <a:outerShdw blurRad="38100" dist="38100" dir="2700000" algn="tl">
                    <a:srgbClr val="000000">
                      <a:alpha val="43137"/>
                    </a:srgbClr>
                  </a:outerShdw>
                </a:effectLst>
                <a:latin typeface="Calibri" pitchFamily="34" charset="0"/>
              </a:rPr>
              <a:t>Κ.Π. Καβάφη</a:t>
            </a:r>
          </a:p>
          <a:p>
            <a:pPr algn="ctr"/>
            <a:r>
              <a:rPr lang="el-GR" sz="3600" dirty="0" smtClean="0">
                <a:effectLst>
                  <a:outerShdw blurRad="38100" dist="38100" dir="2700000" algn="tl">
                    <a:srgbClr val="000000">
                      <a:alpha val="43137"/>
                    </a:srgbClr>
                  </a:outerShdw>
                </a:effectLst>
                <a:latin typeface="Calibri" pitchFamily="34" charset="0"/>
              </a:rPr>
              <a:t> Ο Δαρείος</a:t>
            </a:r>
          </a:p>
          <a:p>
            <a:pPr algn="ctr"/>
            <a:endParaRPr lang="el-GR" sz="3600" dirty="0" smtClean="0">
              <a:effectLst>
                <a:outerShdw blurRad="38100" dist="38100" dir="2700000" algn="tl">
                  <a:srgbClr val="000000">
                    <a:alpha val="43137"/>
                  </a:srgbClr>
                </a:outerShdw>
              </a:effectLst>
              <a:latin typeface="Calibri" pitchFamily="34" charset="0"/>
            </a:endParaRPr>
          </a:p>
          <a:p>
            <a:pPr algn="ctr"/>
            <a:r>
              <a:rPr lang="el-GR" sz="2800" dirty="0" smtClean="0">
                <a:effectLst>
                  <a:outerShdw blurRad="38100" dist="38100" dir="2700000" algn="tl">
                    <a:srgbClr val="000000">
                      <a:alpha val="43137"/>
                    </a:srgbClr>
                  </a:outerShdw>
                </a:effectLst>
                <a:latin typeface="Calibri" pitchFamily="34" charset="0"/>
              </a:rPr>
              <a:t>2</a:t>
            </a:r>
            <a:r>
              <a:rPr lang="el-GR" sz="2800" baseline="30000" dirty="0" smtClean="0">
                <a:effectLst>
                  <a:outerShdw blurRad="38100" dist="38100" dir="2700000" algn="tl">
                    <a:srgbClr val="000000">
                      <a:alpha val="43137"/>
                    </a:srgbClr>
                  </a:outerShdw>
                </a:effectLst>
                <a:latin typeface="Calibri" pitchFamily="34" charset="0"/>
              </a:rPr>
              <a:t>ο</a:t>
            </a:r>
            <a:r>
              <a:rPr lang="el-GR" sz="2800" dirty="0" smtClean="0">
                <a:effectLst>
                  <a:outerShdw blurRad="38100" dist="38100" dir="2700000" algn="tl">
                    <a:srgbClr val="000000">
                      <a:alpha val="43137"/>
                    </a:srgbClr>
                  </a:outerShdw>
                </a:effectLst>
                <a:latin typeface="Calibri" pitchFamily="34" charset="0"/>
              </a:rPr>
              <a:t> ΓΕΛ Περιστερίου</a:t>
            </a:r>
          </a:p>
          <a:p>
            <a:pPr algn="ctr"/>
            <a:r>
              <a:rPr lang="el-GR" sz="2800" dirty="0" smtClean="0">
                <a:effectLst>
                  <a:outerShdw blurRad="38100" dist="38100" dir="2700000" algn="tl">
                    <a:srgbClr val="000000">
                      <a:alpha val="43137"/>
                    </a:srgbClr>
                  </a:outerShdw>
                </a:effectLst>
                <a:latin typeface="Calibri" pitchFamily="34" charset="0"/>
              </a:rPr>
              <a:t>5 Νοεμβρίου 2013</a:t>
            </a:r>
          </a:p>
          <a:p>
            <a:pPr algn="ctr"/>
            <a:endParaRPr lang="el-GR" sz="3600" dirty="0" smtClean="0">
              <a:effectLst>
                <a:outerShdw blurRad="38100" dist="38100" dir="2700000" algn="tl">
                  <a:srgbClr val="000000">
                    <a:alpha val="43137"/>
                  </a:srgbClr>
                </a:outerShdw>
              </a:effectLst>
              <a:latin typeface="Calibri" pitchFamily="34" charset="0"/>
            </a:endParaRPr>
          </a:p>
          <a:p>
            <a:pPr algn="ctr"/>
            <a:r>
              <a:rPr lang="el-GR" sz="3600" dirty="0" smtClean="0">
                <a:effectLst>
                  <a:outerShdw blurRad="38100" dist="38100" dir="2700000" algn="tl">
                    <a:srgbClr val="000000">
                      <a:alpha val="43137"/>
                    </a:srgbClr>
                  </a:outerShdw>
                </a:effectLst>
                <a:latin typeface="Calibri" pitchFamily="34" charset="0"/>
              </a:rPr>
              <a:t>Αγάθη Γεωργιάδου</a:t>
            </a:r>
          </a:p>
          <a:p>
            <a:pPr algn="ctr"/>
            <a:endParaRPr lang="el-GR" sz="3600" dirty="0" smtClean="0">
              <a:solidFill>
                <a:schemeClr val="bg1">
                  <a:lumMod val="20000"/>
                  <a:lumOff val="80000"/>
                </a:schemeClr>
              </a:solidFill>
              <a:effectLst>
                <a:outerShdw blurRad="38100" dist="38100" dir="2700000" algn="tl">
                  <a:srgbClr val="000000">
                    <a:alpha val="43137"/>
                  </a:srgbClr>
                </a:outerShdw>
              </a:effectLst>
              <a:latin typeface="Calibri" pitchFamily="34" charset="0"/>
            </a:endParaRPr>
          </a:p>
        </p:txBody>
      </p:sp>
      <p:pic>
        <p:nvPicPr>
          <p:cNvPr id="7171" name="Picture 3" descr="C:\Users\Agathi\Desktop\ΚΑΒΑΦΗΣ\9.jpg"/>
          <p:cNvPicPr>
            <a:picLocks noChangeAspect="1" noChangeArrowheads="1"/>
          </p:cNvPicPr>
          <p:nvPr/>
        </p:nvPicPr>
        <p:blipFill>
          <a:blip r:embed="rId2" cstate="print"/>
          <a:srcRect/>
          <a:stretch>
            <a:fillRect/>
          </a:stretch>
        </p:blipFill>
        <p:spPr bwMode="auto">
          <a:xfrm>
            <a:off x="4016616" y="260648"/>
            <a:ext cx="4659840" cy="6597352"/>
          </a:xfrm>
          <a:prstGeom prst="rect">
            <a:avLst/>
          </a:prstGeom>
          <a:noFill/>
        </p:spPr>
      </p:pic>
      <p:sp>
        <p:nvSpPr>
          <p:cNvPr id="12" name="11 - Ορθογώνιο"/>
          <p:cNvSpPr/>
          <p:nvPr/>
        </p:nvSpPr>
        <p:spPr>
          <a:xfrm>
            <a:off x="4067944" y="6211669"/>
            <a:ext cx="4572000" cy="646331"/>
          </a:xfrm>
          <a:prstGeom prst="rect">
            <a:avLst/>
          </a:prstGeom>
          <a:solidFill>
            <a:schemeClr val="tx2">
              <a:lumMod val="85000"/>
              <a:lumOff val="15000"/>
            </a:schemeClr>
          </a:solidFill>
        </p:spPr>
        <p:txBody>
          <a:bodyPr>
            <a:spAutoFit/>
          </a:bodyPr>
          <a:lstStyle/>
          <a:p>
            <a:pPr algn="ctr"/>
            <a:r>
              <a:rPr lang="el-GR" b="1" dirty="0" smtClean="0">
                <a:solidFill>
                  <a:srgbClr val="FFFFFF"/>
                </a:solidFill>
              </a:rPr>
              <a:t>Κωνσταντίνος Καβάφης</a:t>
            </a:r>
            <a:br>
              <a:rPr lang="el-GR" b="1" dirty="0" smtClean="0">
                <a:solidFill>
                  <a:srgbClr val="FFFFFF"/>
                </a:solidFill>
              </a:rPr>
            </a:br>
            <a:r>
              <a:rPr lang="el-GR" b="1" dirty="0" smtClean="0">
                <a:solidFill>
                  <a:srgbClr val="FFFFFF"/>
                </a:solidFill>
              </a:rPr>
              <a:t>1863-1933</a:t>
            </a:r>
            <a:endParaRPr lang="el-GR" b="1" dirty="0">
              <a:solidFill>
                <a:srgbClr val="FFFFFF"/>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a:xfrm>
            <a:off x="551542" y="261257"/>
            <a:ext cx="8403771" cy="980728"/>
          </a:xfrm>
        </p:spPr>
        <p:txBody>
          <a:bodyPr/>
          <a:lstStyle/>
          <a:p>
            <a:pPr algn="ctr"/>
            <a:r>
              <a:rPr lang="el-GR" sz="2400" b="1" dirty="0" smtClean="0">
                <a:latin typeface="Calibri" pitchFamily="34" charset="0"/>
              </a:rPr>
              <a:t/>
            </a:r>
            <a:br>
              <a:rPr lang="el-GR" sz="2400" b="1" dirty="0" smtClean="0">
                <a:latin typeface="Calibri" pitchFamily="34" charset="0"/>
              </a:rPr>
            </a:br>
            <a:r>
              <a:rPr lang="el-GR" sz="2400" b="1" dirty="0" smtClean="0">
                <a:latin typeface="Calibri" pitchFamily="34" charset="0"/>
              </a:rPr>
              <a:t/>
            </a:r>
            <a:br>
              <a:rPr lang="el-GR" sz="2400" b="1" dirty="0" smtClean="0">
                <a:latin typeface="Calibri" pitchFamily="34" charset="0"/>
              </a:rPr>
            </a:br>
            <a:r>
              <a:rPr lang="el-GR" sz="2400" b="1" dirty="0" smtClean="0">
                <a:latin typeface="Calibri" pitchFamily="34" charset="0"/>
              </a:rPr>
              <a:t/>
            </a:r>
            <a:br>
              <a:rPr lang="el-GR" sz="2400" b="1" dirty="0" smtClean="0">
                <a:latin typeface="Calibri" pitchFamily="34" charset="0"/>
              </a:rPr>
            </a:br>
            <a:r>
              <a:rPr lang="el-GR" sz="2400" b="1" dirty="0" smtClean="0">
                <a:latin typeface="Calibri" pitchFamily="34" charset="0"/>
              </a:rPr>
              <a:t>Είναι ιστορικό το ποίημα; </a:t>
            </a:r>
            <a:br>
              <a:rPr lang="el-GR" sz="2400" b="1" dirty="0" smtClean="0">
                <a:latin typeface="Calibri" pitchFamily="34" charset="0"/>
              </a:rPr>
            </a:br>
            <a:r>
              <a:rPr lang="el-GR" sz="2400" b="1" dirty="0" smtClean="0">
                <a:latin typeface="Calibri" pitchFamily="34" charset="0"/>
              </a:rPr>
              <a:t>Ναι, αλλά …</a:t>
            </a:r>
            <a:br>
              <a:rPr lang="el-GR" sz="2400" b="1" dirty="0" smtClean="0">
                <a:latin typeface="Calibri" pitchFamily="34" charset="0"/>
              </a:rPr>
            </a:br>
            <a:endParaRPr lang="el-GR" sz="2400" b="1" dirty="0">
              <a:latin typeface="Calibri" pitchFamily="34" charset="0"/>
            </a:endParaRPr>
          </a:p>
        </p:txBody>
      </p:sp>
      <p:sp>
        <p:nvSpPr>
          <p:cNvPr id="7" name="6 - Θέση περιεχομένου"/>
          <p:cNvSpPr>
            <a:spLocks noGrp="1"/>
          </p:cNvSpPr>
          <p:nvPr>
            <p:ph idx="1"/>
          </p:nvPr>
        </p:nvSpPr>
        <p:spPr>
          <a:xfrm>
            <a:off x="539552" y="1268760"/>
            <a:ext cx="8480623" cy="4857403"/>
          </a:xfrm>
          <a:solidFill>
            <a:schemeClr val="bg1">
              <a:lumMod val="20000"/>
              <a:lumOff val="80000"/>
            </a:schemeClr>
          </a:solidFill>
        </p:spPr>
        <p:style>
          <a:lnRef idx="2">
            <a:schemeClr val="accent2"/>
          </a:lnRef>
          <a:fillRef idx="1">
            <a:schemeClr val="lt1"/>
          </a:fillRef>
          <a:effectRef idx="0">
            <a:schemeClr val="accent2"/>
          </a:effectRef>
          <a:fontRef idx="minor">
            <a:schemeClr val="dk1"/>
          </a:fontRef>
        </p:style>
        <p:txBody>
          <a:bodyPr/>
          <a:lstStyle/>
          <a:p>
            <a:r>
              <a:rPr lang="el-GR" dirty="0" smtClean="0">
                <a:latin typeface="Calibri" pitchFamily="34" charset="0"/>
              </a:rPr>
              <a:t>[Από επιστολή Αλεξανδρινού φίλου του Καβάφη προς τον Σεφέρη:]</a:t>
            </a:r>
          </a:p>
          <a:p>
            <a:endParaRPr lang="el-GR" dirty="0" smtClean="0">
              <a:latin typeface="Calibri" pitchFamily="34" charset="0"/>
            </a:endParaRPr>
          </a:p>
          <a:p>
            <a:r>
              <a:rPr lang="el-GR" dirty="0" smtClean="0">
                <a:latin typeface="Calibri" pitchFamily="34" charset="0"/>
              </a:rPr>
              <a:t> «Ποτέ δεν κατάλαβα τον χωρισμό των ποιημάτων του Καβάφη σε ιστορικά κτλ. Ποια σημασία έχουν τα πλαίσια, τη στιγμή που ο ίδιος λέει και ξαναλέει μέσα στο έργο του πως </a:t>
            </a:r>
            <a:r>
              <a:rPr lang="el-GR" b="1" dirty="0" smtClean="0">
                <a:latin typeface="Calibri" pitchFamily="34" charset="0"/>
              </a:rPr>
              <a:t>το ποιητικό του πρώτο υλικό είναι παρμένο από το δράμα της ζωής του και το δράμα του κόσμου γύρω του και πέρα</a:t>
            </a:r>
            <a:r>
              <a:rPr lang="el-GR" dirty="0" smtClean="0">
                <a:latin typeface="Calibri" pitchFamily="34" charset="0"/>
              </a:rPr>
              <a:t>, όπως αντανακλάται μέσα στο αίσθημα και τη σκέψη του…»</a:t>
            </a:r>
          </a:p>
          <a:p>
            <a:endParaRPr lang="el-GR" dirty="0" smtClean="0">
              <a:latin typeface="Calibri" pitchFamily="34" charset="0"/>
            </a:endParaRPr>
          </a:p>
          <a:p>
            <a:pPr>
              <a:buNone/>
            </a:pPr>
            <a:r>
              <a:rPr lang="el-GR" dirty="0" smtClean="0">
                <a:latin typeface="Calibri" pitchFamily="34" charset="0"/>
              </a:rPr>
              <a:t>				(Γ. Σεφέρης, </a:t>
            </a:r>
            <a:r>
              <a:rPr lang="el-GR" i="1" dirty="0" smtClean="0">
                <a:latin typeface="Calibri" pitchFamily="34" charset="0"/>
              </a:rPr>
              <a:t>Δοκιμές </a:t>
            </a:r>
            <a:r>
              <a:rPr lang="el-GR" dirty="0" smtClean="0">
                <a:latin typeface="Calibri" pitchFamily="34" charset="0"/>
              </a:rPr>
              <a:t>Α΄, σ.393-395)</a:t>
            </a:r>
            <a:endParaRPr lang="el-GR" dirty="0">
              <a:latin typeface="Calibri" pitchFamily="34" charset="0"/>
            </a:endParaRP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61988" y="947057"/>
            <a:ext cx="7567612" cy="4742543"/>
          </a:xfrm>
        </p:spPr>
        <p:style>
          <a:lnRef idx="2">
            <a:schemeClr val="dk1">
              <a:shade val="50000"/>
            </a:schemeClr>
          </a:lnRef>
          <a:fillRef idx="1">
            <a:schemeClr val="dk1"/>
          </a:fillRef>
          <a:effectRef idx="0">
            <a:schemeClr val="dk1"/>
          </a:effectRef>
          <a:fontRef idx="minor">
            <a:schemeClr val="lt1"/>
          </a:fontRef>
        </p:style>
        <p:txBody>
          <a:bodyPr/>
          <a:lstStyle/>
          <a:p>
            <a:pPr algn="just"/>
            <a:r>
              <a:rPr lang="el-GR" sz="3600" dirty="0" smtClean="0">
                <a:solidFill>
                  <a:srgbClr val="FFFFFF"/>
                </a:solidFill>
                <a:latin typeface="Calibri" pitchFamily="34" charset="0"/>
              </a:rPr>
              <a:t>Η χρήση ιστορικών σκηνών, γεγονότων και προσώπων γίνεται ένας τρόπος υποβολής επίκαιρων προβλημάτων της εποχής του, που τον συγκινούν.</a:t>
            </a:r>
          </a:p>
          <a:p>
            <a:pPr algn="just"/>
            <a:endParaRPr lang="el-GR" sz="3600" dirty="0">
              <a:solidFill>
                <a:srgbClr val="FFFFFF"/>
              </a:solidFill>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0915" y="725714"/>
            <a:ext cx="8439604" cy="4819877"/>
          </a:xfrm>
        </p:spPr>
        <p:txBody>
          <a:bodyPr/>
          <a:lstStyle/>
          <a:p>
            <a:r>
              <a:rPr lang="el-GR" sz="3200" dirty="0" smtClean="0">
                <a:latin typeface="Calibri" pitchFamily="34" charset="0"/>
              </a:rPr>
              <a:t>Με εξαίρεση το </a:t>
            </a:r>
            <a:r>
              <a:rPr lang="el-GR" sz="3200" i="1" dirty="0" smtClean="0">
                <a:latin typeface="Calibri" pitchFamily="34" charset="0"/>
              </a:rPr>
              <a:t>27 Ιουνίου, 1906, 2μμ</a:t>
            </a:r>
            <a:r>
              <a:rPr lang="el-GR" sz="3200" dirty="0" smtClean="0">
                <a:latin typeface="Calibri" pitchFamily="34" charset="0"/>
              </a:rPr>
              <a:t>, η πολιτική επικαιρότητα δε βρίσκει άμεση ανταπόκριση στο έργο του.</a:t>
            </a:r>
          </a:p>
          <a:p>
            <a:endParaRPr lang="el-GR" sz="3200" dirty="0" smtClean="0">
              <a:latin typeface="Calibri" pitchFamily="34" charset="0"/>
            </a:endParaRPr>
          </a:p>
          <a:p>
            <a:r>
              <a:rPr lang="el-GR" sz="3200" dirty="0" smtClean="0">
                <a:latin typeface="Calibri" pitchFamily="34" charset="0"/>
              </a:rPr>
              <a:t>«Τα ζωηρότερα γεγονότα δε </a:t>
            </a:r>
            <a:r>
              <a:rPr lang="el-GR" sz="3200" dirty="0" err="1" smtClean="0">
                <a:latin typeface="Calibri" pitchFamily="34" charset="0"/>
              </a:rPr>
              <a:t>μοι</a:t>
            </a:r>
            <a:r>
              <a:rPr lang="el-GR" sz="3200" dirty="0" smtClean="0">
                <a:latin typeface="Calibri" pitchFamily="34" charset="0"/>
              </a:rPr>
              <a:t> εμπνέουν αμέσως. Χρειάζεται πρώτα να περάσει καιρός. Κατόπιν τα ενθυμούμαι και εμπνέομαι».</a:t>
            </a:r>
          </a:p>
          <a:p>
            <a:endParaRPr lang="el-GR" sz="3200" dirty="0" smtClean="0">
              <a:latin typeface="Calibri" pitchFamily="34" charset="0"/>
            </a:endParaRPr>
          </a:p>
          <a:p>
            <a:pPr lvl="8"/>
            <a:endParaRPr lang="el-GR" dirty="0" smtClean="0"/>
          </a:p>
          <a:p>
            <a:pPr lvl="8"/>
            <a:r>
              <a:rPr lang="el-GR" dirty="0" err="1" smtClean="0"/>
              <a:t>Λεχωνίτης</a:t>
            </a:r>
            <a:r>
              <a:rPr lang="el-GR" dirty="0" smtClean="0"/>
              <a:t> 21, Σ. Ι., 147</a:t>
            </a:r>
            <a:endParaRPr lang="el-GR"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60648"/>
            <a:ext cx="8480623" cy="1156990"/>
          </a:xfrm>
        </p:spPr>
        <p:txBody>
          <a:bodyPr/>
          <a:lstStyle/>
          <a:p>
            <a:r>
              <a:rPr lang="el-GR" dirty="0" smtClean="0">
                <a:latin typeface="Calibri" pitchFamily="34" charset="0"/>
              </a:rPr>
              <a:t>Πώς αντιμετωπίζει ο ποιητής τα ιστορικά στιγμιότυπα που παραθέτει στο έργο του; </a:t>
            </a:r>
            <a:endParaRPr lang="el-GR" dirty="0">
              <a:latin typeface="Calibri" pitchFamily="34" charset="0"/>
            </a:endParaRPr>
          </a:p>
        </p:txBody>
      </p:sp>
      <p:sp>
        <p:nvSpPr>
          <p:cNvPr id="3" name="2 - Θέση περιεχομένου"/>
          <p:cNvSpPr>
            <a:spLocks noGrp="1"/>
          </p:cNvSpPr>
          <p:nvPr>
            <p:ph idx="1"/>
          </p:nvPr>
        </p:nvSpPr>
        <p:spPr>
          <a:xfrm>
            <a:off x="611560" y="1772816"/>
            <a:ext cx="7704856" cy="4680520"/>
          </a:xfrm>
          <a:solidFill>
            <a:schemeClr val="bg1">
              <a:lumMod val="20000"/>
              <a:lumOff val="80000"/>
            </a:schemeClr>
          </a:solidFill>
        </p:spPr>
        <p:txBody>
          <a:bodyPr/>
          <a:lstStyle/>
          <a:p>
            <a:r>
              <a:rPr lang="el-GR" dirty="0" smtClean="0">
                <a:latin typeface="Calibri" pitchFamily="34" charset="0"/>
              </a:rPr>
              <a:t>Τα παραλλάζει</a:t>
            </a:r>
          </a:p>
          <a:p>
            <a:r>
              <a:rPr lang="el-GR" dirty="0" smtClean="0">
                <a:latin typeface="Calibri" pitchFamily="34" charset="0"/>
              </a:rPr>
              <a:t>Τα προεκτείνει</a:t>
            </a:r>
          </a:p>
          <a:p>
            <a:r>
              <a:rPr lang="el-GR" dirty="0" smtClean="0">
                <a:latin typeface="Calibri" pitchFamily="34" charset="0"/>
              </a:rPr>
              <a:t>Αναπλάθει εκλεκτικά ορισμένες πλευρές των ιστορικών πηγών του</a:t>
            </a:r>
          </a:p>
          <a:p>
            <a:r>
              <a:rPr lang="el-GR" dirty="0" smtClean="0">
                <a:latin typeface="Calibri" pitchFamily="34" charset="0"/>
              </a:rPr>
              <a:t>Αφήνει περιθώριο στη δική του ερμηνεία ή οπτική πάνω στο υλικό</a:t>
            </a:r>
          </a:p>
          <a:p>
            <a:r>
              <a:rPr lang="el-GR" dirty="0" smtClean="0">
                <a:latin typeface="Calibri" pitchFamily="34" charset="0"/>
              </a:rPr>
              <a:t>Υποδύεται  τον «υποκριτή αναγνώστη» (</a:t>
            </a:r>
            <a:r>
              <a:rPr lang="en-US" dirty="0" smtClean="0">
                <a:latin typeface="Calibri" pitchFamily="34" charset="0"/>
              </a:rPr>
              <a:t>“hypocrite </a:t>
            </a:r>
            <a:r>
              <a:rPr lang="en-US" dirty="0" err="1" smtClean="0">
                <a:latin typeface="Calibri" pitchFamily="34" charset="0"/>
              </a:rPr>
              <a:t>lecteur</a:t>
            </a:r>
            <a:r>
              <a:rPr lang="en-US" dirty="0" smtClean="0">
                <a:latin typeface="Calibri" pitchFamily="34" charset="0"/>
              </a:rPr>
              <a:t>” – Baudelaire</a:t>
            </a:r>
            <a:r>
              <a:rPr lang="el-GR" dirty="0" smtClean="0">
                <a:latin typeface="Calibri" pitchFamily="34" charset="0"/>
              </a:rPr>
              <a:t>)</a:t>
            </a:r>
          </a:p>
          <a:p>
            <a:pPr>
              <a:buNone/>
            </a:pPr>
            <a:r>
              <a:rPr lang="el-GR" dirty="0" smtClean="0">
                <a:latin typeface="Calibri" pitchFamily="34" charset="0"/>
              </a:rPr>
              <a:t>			πονηριά ή ειρωνεία του κοινού πολίτη </a:t>
            </a:r>
          </a:p>
          <a:p>
            <a:endParaRPr lang="el-GR" dirty="0" smtClean="0">
              <a:latin typeface="Calibri" pitchFamily="34" charset="0"/>
            </a:endParaRPr>
          </a:p>
          <a:p>
            <a:pPr>
              <a:buNone/>
            </a:pPr>
            <a:r>
              <a:rPr lang="el-GR" dirty="0" smtClean="0">
                <a:latin typeface="Calibri" pitchFamily="34" charset="0"/>
              </a:rPr>
              <a:t>						</a:t>
            </a:r>
            <a:r>
              <a:rPr lang="en-US" dirty="0" smtClean="0">
                <a:latin typeface="Calibri" pitchFamily="34" charset="0"/>
              </a:rPr>
              <a:t>Edmund </a:t>
            </a:r>
            <a:r>
              <a:rPr lang="en-US" dirty="0" err="1" smtClean="0">
                <a:latin typeface="Calibri" pitchFamily="34" charset="0"/>
              </a:rPr>
              <a:t>Keeley</a:t>
            </a:r>
            <a:endParaRPr lang="en-US" dirty="0" smtClean="0">
              <a:latin typeface="Calibri" pitchFamily="34" charset="0"/>
            </a:endParaRPr>
          </a:p>
          <a:p>
            <a:endParaRPr lang="el-GR" dirty="0">
              <a:latin typeface="Calibri" pitchFamily="34" charset="0"/>
            </a:endParaRPr>
          </a:p>
        </p:txBody>
      </p:sp>
      <p:sp>
        <p:nvSpPr>
          <p:cNvPr id="4" name="3 - Δεξιό βέλος"/>
          <p:cNvSpPr/>
          <p:nvPr/>
        </p:nvSpPr>
        <p:spPr>
          <a:xfrm>
            <a:off x="1089150" y="5219183"/>
            <a:ext cx="1224136" cy="216024"/>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70857" y="260647"/>
            <a:ext cx="6705437" cy="1292381"/>
          </a:xfrm>
          <a:solidFill>
            <a:schemeClr val="bg1">
              <a:lumMod val="20000"/>
              <a:lumOff val="80000"/>
            </a:schemeClr>
          </a:solidFill>
        </p:spPr>
        <p:txBody>
          <a:bodyPr/>
          <a:lstStyle/>
          <a:p>
            <a:pPr algn="ctr"/>
            <a:r>
              <a:rPr lang="el-GR" sz="2000" b="1" dirty="0" smtClean="0">
                <a:solidFill>
                  <a:schemeClr val="accent6">
                    <a:lumMod val="75000"/>
                  </a:schemeClr>
                </a:solidFill>
                <a:latin typeface="Calibri" pitchFamily="34" charset="0"/>
              </a:rPr>
              <a:t>Τα πρόσωπα και  τα πράγματα της ιστορίας ως σύμβολα των προσωπικών του αδιεξόδων</a:t>
            </a:r>
            <a:br>
              <a:rPr lang="el-GR" sz="2000" b="1" dirty="0" smtClean="0">
                <a:solidFill>
                  <a:schemeClr val="accent6">
                    <a:lumMod val="75000"/>
                  </a:schemeClr>
                </a:solidFill>
                <a:latin typeface="Calibri" pitchFamily="34" charset="0"/>
              </a:rPr>
            </a:br>
            <a:endParaRPr lang="el-GR" sz="2000" dirty="0">
              <a:latin typeface="Calibri" pitchFamily="34" charset="0"/>
            </a:endParaRPr>
          </a:p>
        </p:txBody>
      </p:sp>
      <p:sp>
        <p:nvSpPr>
          <p:cNvPr id="3" name="2 - Θέση περιεχομένου"/>
          <p:cNvSpPr>
            <a:spLocks noGrp="1"/>
          </p:cNvSpPr>
          <p:nvPr>
            <p:ph idx="1"/>
          </p:nvPr>
        </p:nvSpPr>
        <p:spPr>
          <a:xfrm>
            <a:off x="711200" y="1857829"/>
            <a:ext cx="7533208" cy="4595507"/>
          </a:xfrm>
          <a:solidFill>
            <a:schemeClr val="bg1">
              <a:lumMod val="20000"/>
              <a:lumOff val="80000"/>
            </a:schemeClr>
          </a:solidFill>
          <a:ln>
            <a:solidFill>
              <a:schemeClr val="bg1">
                <a:lumMod val="75000"/>
              </a:schemeClr>
            </a:solidFill>
          </a:ln>
        </p:spPr>
        <p:txBody>
          <a:bodyPr/>
          <a:lstStyle/>
          <a:p>
            <a:endParaRPr lang="el-GR" b="1" dirty="0" smtClean="0"/>
          </a:p>
          <a:p>
            <a:r>
              <a:rPr lang="el-GR" b="1" dirty="0" smtClean="0">
                <a:latin typeface="Calibri" pitchFamily="34" charset="0"/>
              </a:rPr>
              <a:t>Ο Καβάφης «μυθοποιεί» το ιστορικό γεγονός  επιλέγοντας κυρίως «άγνωστες και παραμελημένες πτυχές της ελληνικής ιστορίας» ή δευτερεύοντα πρόσωπα, για να σχολιάσει την εποχή του ή για να υποδυθούν το  «ατομικό δράμα» του. </a:t>
            </a:r>
          </a:p>
          <a:p>
            <a:pPr algn="just"/>
            <a:r>
              <a:rPr lang="el-GR" b="1" dirty="0" smtClean="0">
                <a:latin typeface="Calibri" pitchFamily="34" charset="0"/>
              </a:rPr>
              <a:t>Όπως λέει ο </a:t>
            </a:r>
            <a:r>
              <a:rPr lang="el-GR" b="1" dirty="0" err="1" smtClean="0">
                <a:latin typeface="Calibri" pitchFamily="34" charset="0"/>
              </a:rPr>
              <a:t>Δάλλας</a:t>
            </a:r>
            <a:r>
              <a:rPr lang="el-GR" b="1" dirty="0" smtClean="0">
                <a:latin typeface="Calibri" pitchFamily="34" charset="0"/>
              </a:rPr>
              <a:t> (</a:t>
            </a:r>
            <a:r>
              <a:rPr lang="el-GR" b="1" i="1" dirty="0" smtClean="0">
                <a:latin typeface="Calibri" pitchFamily="34" charset="0"/>
              </a:rPr>
              <a:t>Καβάφης και Ιστορία)</a:t>
            </a:r>
            <a:r>
              <a:rPr lang="el-GR" b="1" dirty="0" smtClean="0">
                <a:latin typeface="Calibri" pitchFamily="34" charset="0"/>
              </a:rPr>
              <a:t>: το παρελθόν και η ιστορία χρησιμοποιούνται ως «έτοιμη ποιητική ύλη» για να υποβληθούν τα προσωπικά του βιώματα ή για να ανιχνευθούν τα συναισθήματα του παρόντος. </a:t>
            </a:r>
          </a:p>
          <a:p>
            <a:pPr algn="just"/>
            <a:endParaRPr lang="el-GR" b="1" dirty="0" smtClean="0"/>
          </a:p>
        </p:txBody>
      </p:sp>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56976" y="2068630"/>
            <a:ext cx="7695355" cy="2788764"/>
          </a:xfrm>
          <a:prstGeom prst="rect">
            <a:avLst/>
          </a:prstGeom>
          <a:noFill/>
          <a:ln w="9525">
            <a:noFill/>
            <a:miter lim="800000"/>
            <a:headEnd/>
            <a:tailEnd/>
          </a:ln>
        </p:spPr>
      </p:pic>
      <p:sp>
        <p:nvSpPr>
          <p:cNvPr id="4" name="3 - Τίτλος"/>
          <p:cNvSpPr>
            <a:spLocks noGrp="1"/>
          </p:cNvSpPr>
          <p:nvPr>
            <p:ph type="title"/>
          </p:nvPr>
        </p:nvSpPr>
        <p:spPr>
          <a:xfrm>
            <a:off x="3947885" y="5529943"/>
            <a:ext cx="4034973" cy="682171"/>
          </a:xfrm>
        </p:spPr>
        <p:txBody>
          <a:bodyPr/>
          <a:lstStyle/>
          <a:p>
            <a:r>
              <a:rPr lang="el-GR" i="1" dirty="0" err="1" smtClean="0"/>
              <a:t>Οροφέρνης</a:t>
            </a:r>
            <a:endParaRPr lang="el-GR" i="1"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66057" y="217714"/>
            <a:ext cx="7707085" cy="709261"/>
          </a:xfrm>
        </p:spPr>
        <p:txBody>
          <a:bodyPr/>
          <a:lstStyle/>
          <a:p>
            <a:pPr algn="ctr"/>
            <a:r>
              <a:rPr lang="el-GR" dirty="0" smtClean="0">
                <a:latin typeface="Calibri" pitchFamily="34" charset="0"/>
              </a:rPr>
              <a:t>Το είδος του ποιήματος</a:t>
            </a:r>
          </a:p>
        </p:txBody>
      </p:sp>
      <p:sp>
        <p:nvSpPr>
          <p:cNvPr id="3" name="2 - Θέση περιεχομένου"/>
          <p:cNvSpPr>
            <a:spLocks noGrp="1"/>
          </p:cNvSpPr>
          <p:nvPr>
            <p:ph idx="1"/>
          </p:nvPr>
        </p:nvSpPr>
        <p:spPr>
          <a:xfrm>
            <a:off x="0" y="980164"/>
            <a:ext cx="9144000" cy="5877835"/>
          </a:xfrm>
          <a:solidFill>
            <a:srgbClr val="FFC000"/>
          </a:solidFill>
          <a:ln>
            <a:solidFill>
              <a:schemeClr val="bg1"/>
            </a:solidFill>
          </a:ln>
        </p:spPr>
        <p:txBody>
          <a:bodyPr/>
          <a:lstStyle/>
          <a:p>
            <a:r>
              <a:rPr lang="el-GR" sz="2800" dirty="0" smtClean="0">
                <a:latin typeface="Calibri" pitchFamily="34" charset="0"/>
              </a:rPr>
              <a:t>Είναι ένας δραματικός μονόλογος με ιδιότυπη σύλληψη: ένα ποίημα μέσα σε ποίημα.</a:t>
            </a:r>
          </a:p>
          <a:p>
            <a:pPr>
              <a:buNone/>
            </a:pPr>
            <a:r>
              <a:rPr lang="el-GR" sz="2800" dirty="0" smtClean="0">
                <a:latin typeface="Calibri" pitchFamily="34" charset="0"/>
              </a:rPr>
              <a:t> </a:t>
            </a:r>
          </a:p>
        </p:txBody>
      </p:sp>
      <p:pic>
        <p:nvPicPr>
          <p:cNvPr id="4" name="Picture 2" descr="C:\Users\Agathi\Desktop\ScreenHunter_09 Nov. 03 16.16.jpg"/>
          <p:cNvPicPr>
            <a:picLocks noChangeAspect="1" noChangeArrowheads="1"/>
          </p:cNvPicPr>
          <p:nvPr/>
        </p:nvPicPr>
        <p:blipFill>
          <a:blip r:embed="rId2" cstate="print"/>
          <a:srcRect/>
          <a:stretch>
            <a:fillRect/>
          </a:stretch>
        </p:blipFill>
        <p:spPr bwMode="auto">
          <a:xfrm>
            <a:off x="1717221" y="2139496"/>
            <a:ext cx="6057900" cy="44862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5029" y="202066"/>
            <a:ext cx="6610803" cy="1118733"/>
          </a:xfrm>
        </p:spPr>
        <p:txBody>
          <a:bodyPr/>
          <a:lstStyle/>
          <a:p>
            <a:pPr algn="ctr"/>
            <a:r>
              <a:rPr lang="el-GR" dirty="0" smtClean="0">
                <a:latin typeface="Calibri" pitchFamily="34" charset="0"/>
              </a:rPr>
              <a:t/>
            </a:r>
            <a:br>
              <a:rPr lang="el-GR" dirty="0" smtClean="0">
                <a:latin typeface="Calibri" pitchFamily="34" charset="0"/>
              </a:rPr>
            </a:br>
            <a:r>
              <a:rPr lang="el-GR" dirty="0" smtClean="0">
                <a:latin typeface="Calibri" pitchFamily="34" charset="0"/>
              </a:rPr>
              <a:t/>
            </a:r>
            <a:br>
              <a:rPr lang="el-GR" dirty="0" smtClean="0">
                <a:latin typeface="Calibri" pitchFamily="34" charset="0"/>
              </a:rPr>
            </a:br>
            <a:r>
              <a:rPr lang="el-GR" dirty="0" smtClean="0">
                <a:latin typeface="Calibri" pitchFamily="34" charset="0"/>
              </a:rPr>
              <a:t/>
            </a:r>
            <a:br>
              <a:rPr lang="el-GR" dirty="0" smtClean="0">
                <a:latin typeface="Calibri" pitchFamily="34" charset="0"/>
              </a:rPr>
            </a:br>
            <a:endParaRPr lang="el-GR" dirty="0">
              <a:latin typeface="Calibri" pitchFamily="34" charset="0"/>
            </a:endParaRPr>
          </a:p>
        </p:txBody>
      </p:sp>
      <p:sp>
        <p:nvSpPr>
          <p:cNvPr id="3" name="2 - Θέση περιεχομένου"/>
          <p:cNvSpPr>
            <a:spLocks noGrp="1"/>
          </p:cNvSpPr>
          <p:nvPr>
            <p:ph idx="1"/>
          </p:nvPr>
        </p:nvSpPr>
        <p:spPr>
          <a:xfrm>
            <a:off x="261258" y="1451429"/>
            <a:ext cx="8758918" cy="5138056"/>
          </a:xfrm>
        </p:spPr>
        <p:txBody>
          <a:bodyPr/>
          <a:lstStyle/>
          <a:p>
            <a:pPr>
              <a:buFont typeface="Wingdings"/>
              <a:buChar char="v"/>
            </a:pPr>
            <a:r>
              <a:rPr lang="el-GR" sz="2800" b="1" dirty="0" smtClean="0">
                <a:latin typeface="Calibri" pitchFamily="34" charset="0"/>
                <a:sym typeface="Wingdings"/>
              </a:rPr>
              <a:t>Κ</a:t>
            </a:r>
            <a:r>
              <a:rPr lang="el-GR" sz="2800" b="1" dirty="0" smtClean="0">
                <a:latin typeface="Calibri" pitchFamily="34" charset="0"/>
              </a:rPr>
              <a:t>εντρικό πρόσωπο. Γύρω του «στροβιλίζονται» όλα τα άλλα πρόσωπα, καθώς και η δράση. </a:t>
            </a:r>
          </a:p>
          <a:p>
            <a:pPr>
              <a:buNone/>
            </a:pPr>
            <a:r>
              <a:rPr lang="el-GR" sz="2800" b="1" dirty="0" smtClean="0">
                <a:latin typeface="Calibri" pitchFamily="34" charset="0"/>
                <a:sym typeface="Wingdings"/>
              </a:rPr>
              <a:t></a:t>
            </a:r>
            <a:r>
              <a:rPr lang="el-GR" sz="2800" b="1" dirty="0" smtClean="0">
                <a:latin typeface="Calibri" pitchFamily="34" charset="0"/>
              </a:rPr>
              <a:t> Θεωρείται φανταστικό πρόσωπο </a:t>
            </a:r>
          </a:p>
          <a:p>
            <a:pPr>
              <a:buNone/>
            </a:pPr>
            <a:r>
              <a:rPr lang="el-GR" sz="2800" b="1" dirty="0" smtClean="0">
                <a:latin typeface="Calibri" pitchFamily="34" charset="0"/>
                <a:sym typeface="Wingdings"/>
              </a:rPr>
              <a:t> Είναι π</a:t>
            </a:r>
            <a:r>
              <a:rPr lang="el-GR" sz="2800" b="1" dirty="0" smtClean="0">
                <a:latin typeface="Calibri" pitchFamily="34" charset="0"/>
              </a:rPr>
              <a:t>οιητής. Γράφει επική ποίηση</a:t>
            </a:r>
          </a:p>
          <a:p>
            <a:pPr>
              <a:buFont typeface="Wingdings"/>
              <a:buChar char="v"/>
            </a:pPr>
            <a:r>
              <a:rPr lang="el-GR" sz="2800" b="1" dirty="0" smtClean="0">
                <a:latin typeface="Calibri" pitchFamily="34" charset="0"/>
              </a:rPr>
              <a:t>Ζει στην αυλή του Μιθριδάτη και γράφει κατά παραγγελία ένα ποίημα για τον πρόγονό του το Δαρείο.</a:t>
            </a:r>
          </a:p>
          <a:p>
            <a:pPr>
              <a:buFont typeface="Wingdings"/>
              <a:buChar char="v"/>
            </a:pPr>
            <a:r>
              <a:rPr lang="el-GR" sz="2800" b="1" dirty="0" smtClean="0">
                <a:latin typeface="Calibri" pitchFamily="34" charset="0"/>
              </a:rPr>
              <a:t>Το όνομά του συγγενεύει ηχητικά με του γιου του Μιθριδάτη </a:t>
            </a:r>
            <a:r>
              <a:rPr lang="el-GR" sz="2800" b="1" dirty="0" smtClean="0">
                <a:solidFill>
                  <a:srgbClr val="C00000"/>
                </a:solidFill>
                <a:latin typeface="Calibri" pitchFamily="34" charset="0"/>
              </a:rPr>
              <a:t>Φαρνάκη</a:t>
            </a:r>
            <a:r>
              <a:rPr lang="el-GR" sz="2800" b="1" dirty="0" smtClean="0">
                <a:latin typeface="Calibri" pitchFamily="34" charset="0"/>
              </a:rPr>
              <a:t> αλλά και με του </a:t>
            </a:r>
            <a:r>
              <a:rPr lang="el-GR" sz="2800" b="1" dirty="0" smtClean="0">
                <a:solidFill>
                  <a:srgbClr val="C00000"/>
                </a:solidFill>
                <a:latin typeface="Calibri" pitchFamily="34" charset="0"/>
              </a:rPr>
              <a:t>Καβάφη</a:t>
            </a:r>
            <a:r>
              <a:rPr lang="el-GR" sz="2800" b="1" dirty="0" smtClean="0">
                <a:latin typeface="Calibri" pitchFamily="34" charset="0"/>
              </a:rPr>
              <a:t> (</a:t>
            </a:r>
            <a:r>
              <a:rPr lang="el-GR" sz="2800" b="1" dirty="0" err="1" smtClean="0">
                <a:latin typeface="Calibri" pitchFamily="34" charset="0"/>
              </a:rPr>
              <a:t>Βελουδής</a:t>
            </a:r>
            <a:r>
              <a:rPr lang="el-GR" sz="2800" b="1" dirty="0" smtClean="0">
                <a:latin typeface="Calibri" pitchFamily="34" charset="0"/>
              </a:rPr>
              <a:t>)</a:t>
            </a:r>
            <a:endParaRPr lang="el-GR" sz="2800" b="1" dirty="0">
              <a:latin typeface="Calibri" pitchFamily="34" charset="0"/>
            </a:endParaRPr>
          </a:p>
        </p:txBody>
      </p:sp>
      <p:sp>
        <p:nvSpPr>
          <p:cNvPr id="4" name="3 - Ορθογώνιο"/>
          <p:cNvSpPr/>
          <p:nvPr/>
        </p:nvSpPr>
        <p:spPr>
          <a:xfrm>
            <a:off x="1894114" y="253163"/>
            <a:ext cx="4572000" cy="830997"/>
          </a:xfrm>
          <a:prstGeom prst="rect">
            <a:avLst/>
          </a:prstGeom>
        </p:spPr>
        <p:txBody>
          <a:bodyPr>
            <a:spAutoFit/>
          </a:bodyPr>
          <a:lstStyle/>
          <a:p>
            <a:pPr algn="ctr"/>
            <a:r>
              <a:rPr lang="el-GR" sz="2400" b="1" dirty="0" smtClean="0">
                <a:latin typeface="Calibri" pitchFamily="34" charset="0"/>
              </a:rPr>
              <a:t>Τα πρόσωπα: </a:t>
            </a:r>
            <a:br>
              <a:rPr lang="el-GR" sz="2400" b="1" dirty="0" smtClean="0">
                <a:latin typeface="Calibri" pitchFamily="34" charset="0"/>
              </a:rPr>
            </a:br>
            <a:r>
              <a:rPr lang="el-GR" sz="2400" b="1" dirty="0" err="1" smtClean="0">
                <a:solidFill>
                  <a:srgbClr val="C00000"/>
                </a:solidFill>
                <a:latin typeface="Calibri" pitchFamily="34" charset="0"/>
              </a:rPr>
              <a:t>Φερνάζης</a:t>
            </a:r>
            <a:endParaRPr lang="el-GR" sz="2400" b="1" dirty="0"/>
          </a:p>
        </p:txBody>
      </p:sp>
    </p:spTree>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1742" y="0"/>
            <a:ext cx="9185299" cy="6857999"/>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75658" y="319314"/>
            <a:ext cx="7010400" cy="793524"/>
          </a:xfrm>
        </p:spPr>
        <p:txBody>
          <a:bodyPr/>
          <a:lstStyle/>
          <a:p>
            <a:pPr algn="ctr"/>
            <a:r>
              <a:rPr lang="el-GR" b="1" dirty="0" smtClean="0">
                <a:solidFill>
                  <a:srgbClr val="C00000"/>
                </a:solidFill>
                <a:latin typeface="Calibri" pitchFamily="34" charset="0"/>
              </a:rPr>
              <a:t/>
            </a:r>
            <a:br>
              <a:rPr lang="el-GR" b="1" dirty="0" smtClean="0">
                <a:solidFill>
                  <a:srgbClr val="C00000"/>
                </a:solidFill>
                <a:latin typeface="Calibri" pitchFamily="34" charset="0"/>
              </a:rPr>
            </a:br>
            <a:r>
              <a:rPr lang="el-GR" b="1" dirty="0" smtClean="0">
                <a:solidFill>
                  <a:srgbClr val="C00000"/>
                </a:solidFill>
                <a:latin typeface="Calibri" pitchFamily="34" charset="0"/>
              </a:rPr>
              <a:t> Η σκιαγράφηση του </a:t>
            </a:r>
            <a:r>
              <a:rPr lang="el-GR" b="1" dirty="0" err="1" smtClean="0">
                <a:solidFill>
                  <a:srgbClr val="C00000"/>
                </a:solidFill>
                <a:latin typeface="Calibri" pitchFamily="34" charset="0"/>
              </a:rPr>
              <a:t>Φερνάζη</a:t>
            </a:r>
            <a:endParaRPr lang="el-GR" b="1" dirty="0">
              <a:solidFill>
                <a:srgbClr val="C00000"/>
              </a:solidFill>
              <a:latin typeface="Calibri" pitchFamily="34" charset="0"/>
            </a:endParaRPr>
          </a:p>
        </p:txBody>
      </p:sp>
      <p:sp>
        <p:nvSpPr>
          <p:cNvPr id="3" name="2 - Θέση περιεχομένου"/>
          <p:cNvSpPr>
            <a:spLocks noGrp="1"/>
          </p:cNvSpPr>
          <p:nvPr>
            <p:ph idx="1"/>
          </p:nvPr>
        </p:nvSpPr>
        <p:spPr>
          <a:xfrm>
            <a:off x="406399" y="1611086"/>
            <a:ext cx="8425091" cy="5023078"/>
          </a:xfrm>
        </p:spPr>
        <p:txBody>
          <a:bodyPr/>
          <a:lstStyle/>
          <a:p>
            <a:r>
              <a:rPr lang="el-GR" sz="3600" b="1" dirty="0" smtClean="0">
                <a:latin typeface="Calibri" pitchFamily="34" charset="0"/>
              </a:rPr>
              <a:t>Ο </a:t>
            </a:r>
            <a:r>
              <a:rPr lang="el-GR" sz="3600" b="1" dirty="0" err="1" smtClean="0">
                <a:latin typeface="Calibri" pitchFamily="34" charset="0"/>
              </a:rPr>
              <a:t>Φερνάζης</a:t>
            </a:r>
            <a:r>
              <a:rPr lang="el-GR" sz="3600" b="1" dirty="0" smtClean="0">
                <a:latin typeface="Calibri" pitchFamily="34" charset="0"/>
              </a:rPr>
              <a:t> διαμορφώνεται ως μία σύνθετη και πολυεδρική προσωπικότητα.</a:t>
            </a:r>
            <a:br>
              <a:rPr lang="el-GR" sz="3600" b="1" dirty="0" smtClean="0">
                <a:latin typeface="Calibri" pitchFamily="34" charset="0"/>
              </a:rPr>
            </a:br>
            <a:r>
              <a:rPr lang="el-GR" sz="3600" b="1" dirty="0" smtClean="0">
                <a:latin typeface="Calibri" pitchFamily="34" charset="0"/>
              </a:rPr>
              <a:t/>
            </a:r>
            <a:br>
              <a:rPr lang="el-GR" sz="3600" b="1" dirty="0" smtClean="0">
                <a:latin typeface="Calibri" pitchFamily="34" charset="0"/>
              </a:rPr>
            </a:br>
            <a:r>
              <a:rPr lang="el-GR" sz="3600" b="1" dirty="0" smtClean="0">
                <a:latin typeface="Calibri" pitchFamily="34" charset="0"/>
              </a:rPr>
              <a:t>Είναι φανερό ότι ενδιαφέρει πολύ τον Καβάφη η ανάδειξη της ψυχολογίας του </a:t>
            </a:r>
            <a:r>
              <a:rPr lang="el-GR" sz="3600" b="1" dirty="0" err="1" smtClean="0">
                <a:latin typeface="Calibri" pitchFamily="34" charset="0"/>
              </a:rPr>
              <a:t>ήρωά</a:t>
            </a:r>
            <a:r>
              <a:rPr lang="el-GR" sz="3600" b="1" dirty="0" smtClean="0">
                <a:latin typeface="Calibri" pitchFamily="34" charset="0"/>
              </a:rPr>
              <a:t> του, καθώς και η συμπεριφορά του.</a:t>
            </a:r>
          </a:p>
          <a:p>
            <a:pPr>
              <a:buNone/>
            </a:pPr>
            <a:r>
              <a:rPr lang="el-GR" sz="2800" b="1" dirty="0" smtClean="0">
                <a:latin typeface="Calibri" pitchFamily="34" charset="0"/>
              </a:rPr>
              <a:t>					(</a:t>
            </a:r>
            <a:r>
              <a:rPr lang="el-GR" sz="2800" b="1" dirty="0" err="1" smtClean="0">
                <a:latin typeface="Calibri" pitchFamily="34" charset="0"/>
              </a:rPr>
              <a:t>πρβλ</a:t>
            </a:r>
            <a:r>
              <a:rPr lang="el-GR" sz="2800" b="1" dirty="0" smtClean="0">
                <a:latin typeface="Calibri" pitchFamily="34" charset="0"/>
              </a:rPr>
              <a:t>: </a:t>
            </a:r>
            <a:r>
              <a:rPr lang="el-GR" sz="2800" b="1" i="1" dirty="0" smtClean="0">
                <a:latin typeface="Calibri" pitchFamily="34" charset="0"/>
              </a:rPr>
              <a:t>Ο Δημάρατος</a:t>
            </a:r>
            <a:r>
              <a:rPr lang="el-GR" sz="2800" b="1" dirty="0" smtClean="0">
                <a:latin typeface="Calibri" pitchFamily="34" charset="0"/>
              </a:rPr>
              <a:t>) </a:t>
            </a:r>
            <a:endParaRPr lang="el-GR" sz="2800" b="1" dirty="0">
              <a:latin typeface="Calibri" pitchFamily="34" charset="0"/>
            </a:endParaRPr>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1887" y="274638"/>
            <a:ext cx="8290152" cy="552676"/>
          </a:xfrm>
        </p:spPr>
        <p:txBody>
          <a:bodyPr/>
          <a:lstStyle/>
          <a:p>
            <a:pPr algn="ctr"/>
            <a:r>
              <a:rPr lang="el-GR" dirty="0" smtClean="0"/>
              <a:t>Ο ποιητής </a:t>
            </a:r>
            <a:r>
              <a:rPr lang="el-GR" dirty="0" err="1" smtClean="0"/>
              <a:t>Κ.Π.Καβάφης</a:t>
            </a:r>
            <a:endParaRPr lang="el-GR" dirty="0"/>
          </a:p>
        </p:txBody>
      </p:sp>
      <p:sp>
        <p:nvSpPr>
          <p:cNvPr id="3" name="2 - Θέση περιεχομένου"/>
          <p:cNvSpPr>
            <a:spLocks noGrp="1"/>
          </p:cNvSpPr>
          <p:nvPr>
            <p:ph sz="half" idx="1"/>
          </p:nvPr>
        </p:nvSpPr>
        <p:spPr>
          <a:xfrm>
            <a:off x="304800" y="812800"/>
            <a:ext cx="5370286" cy="6045200"/>
          </a:xfrm>
        </p:spPr>
        <p:txBody>
          <a:bodyPr/>
          <a:lstStyle/>
          <a:p>
            <a:r>
              <a:rPr lang="el-GR" dirty="0" smtClean="0"/>
              <a:t>Ο Λυρικός (Δημαράς)</a:t>
            </a:r>
          </a:p>
          <a:p>
            <a:endParaRPr lang="el-GR" dirty="0" smtClean="0"/>
          </a:p>
          <a:p>
            <a:r>
              <a:rPr lang="el-GR" dirty="0" smtClean="0"/>
              <a:t>Ο Διδακτικός (Σεφέρης)</a:t>
            </a:r>
          </a:p>
          <a:p>
            <a:endParaRPr lang="el-GR" dirty="0" smtClean="0"/>
          </a:p>
          <a:p>
            <a:r>
              <a:rPr lang="el-GR" dirty="0" smtClean="0"/>
              <a:t>Ο Δραματικός (Σεφέρης)</a:t>
            </a:r>
          </a:p>
          <a:p>
            <a:endParaRPr lang="el-GR" dirty="0" smtClean="0"/>
          </a:p>
          <a:p>
            <a:r>
              <a:rPr lang="el-GR" dirty="0" smtClean="0"/>
              <a:t>Ο Ειρωνικός (Βαγενάς)</a:t>
            </a:r>
          </a:p>
          <a:p>
            <a:endParaRPr lang="el-GR" dirty="0" smtClean="0"/>
          </a:p>
          <a:p>
            <a:r>
              <a:rPr lang="el-GR" dirty="0" smtClean="0"/>
              <a:t>Ο Αφηγηματικός (</a:t>
            </a:r>
            <a:r>
              <a:rPr lang="el-GR" dirty="0" err="1" smtClean="0"/>
              <a:t>Κήλυ</a:t>
            </a:r>
            <a:r>
              <a:rPr lang="el-GR" dirty="0" smtClean="0"/>
              <a:t>)</a:t>
            </a:r>
          </a:p>
          <a:p>
            <a:pPr>
              <a:buNone/>
            </a:pPr>
            <a:r>
              <a:rPr lang="el-GR" dirty="0" smtClean="0"/>
              <a:t>		</a:t>
            </a:r>
          </a:p>
          <a:p>
            <a:pPr>
              <a:buNone/>
            </a:pPr>
            <a:r>
              <a:rPr lang="el-GR" dirty="0" smtClean="0"/>
              <a:t>	Ο Μοναδικός και ιδιότυπος</a:t>
            </a:r>
          </a:p>
          <a:p>
            <a:endParaRPr lang="el-GR" dirty="0"/>
          </a:p>
        </p:txBody>
      </p:sp>
      <p:sp>
        <p:nvSpPr>
          <p:cNvPr id="8" name="7 - Αστέρι 5 ακτινών"/>
          <p:cNvSpPr/>
          <p:nvPr/>
        </p:nvSpPr>
        <p:spPr>
          <a:xfrm>
            <a:off x="217714" y="6023428"/>
            <a:ext cx="333829"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026" name="Picture 2"/>
          <p:cNvPicPr>
            <a:picLocks noGrp="1" noChangeAspect="1" noChangeArrowheads="1"/>
          </p:cNvPicPr>
          <p:nvPr>
            <p:ph sz="half" idx="2"/>
          </p:nvPr>
        </p:nvPicPr>
        <p:blipFill>
          <a:blip r:embed="rId2" cstate="print"/>
          <a:srcRect/>
          <a:stretch>
            <a:fillRect/>
          </a:stretch>
        </p:blipFill>
        <p:spPr bwMode="auto">
          <a:xfrm>
            <a:off x="5486877" y="1349829"/>
            <a:ext cx="3308779" cy="4726827"/>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699065" y="856343"/>
            <a:ext cx="5756470" cy="604911"/>
          </a:xfrm>
        </p:spPr>
        <p:txBody>
          <a:bodyPr/>
          <a:lstStyle/>
          <a:p>
            <a:pPr algn="ctr"/>
            <a:r>
              <a:rPr lang="el-GR" sz="3600" b="1" dirty="0" smtClean="0">
                <a:solidFill>
                  <a:srgbClr val="C00000"/>
                </a:solidFill>
                <a:latin typeface="Calibri" pitchFamily="34" charset="0"/>
              </a:rPr>
              <a:t>Ο αφηγητής</a:t>
            </a:r>
            <a:endParaRPr lang="el-GR" sz="3600" b="1" dirty="0">
              <a:solidFill>
                <a:srgbClr val="C00000"/>
              </a:solidFill>
              <a:latin typeface="Calibri" pitchFamily="34" charset="0"/>
            </a:endParaRPr>
          </a:p>
        </p:txBody>
      </p:sp>
      <p:sp>
        <p:nvSpPr>
          <p:cNvPr id="3" name="2 - Θέση περιεχομένου"/>
          <p:cNvSpPr>
            <a:spLocks noGrp="1"/>
          </p:cNvSpPr>
          <p:nvPr>
            <p:ph idx="1"/>
          </p:nvPr>
        </p:nvSpPr>
        <p:spPr>
          <a:xfrm>
            <a:off x="1320800" y="2090057"/>
            <a:ext cx="6226629" cy="3004457"/>
          </a:xfrm>
          <a:solidFill>
            <a:schemeClr val="bg1">
              <a:lumMod val="20000"/>
              <a:lumOff val="80000"/>
            </a:schemeClr>
          </a:solidFill>
        </p:spPr>
        <p:txBody>
          <a:bodyPr/>
          <a:lstStyle/>
          <a:p>
            <a:r>
              <a:rPr lang="el-GR" sz="2800" dirty="0" smtClean="0">
                <a:latin typeface="Calibri" pitchFamily="34" charset="0"/>
              </a:rPr>
              <a:t>Αφηγείται κυρίως σε τρίτο πρόσωπο. </a:t>
            </a:r>
          </a:p>
          <a:p>
            <a:pPr>
              <a:buFont typeface="Wingdings"/>
              <a:buChar char="v"/>
            </a:pPr>
            <a:endParaRPr lang="el-GR" sz="2800" dirty="0" smtClean="0">
              <a:latin typeface="Calibri" pitchFamily="34" charset="0"/>
            </a:endParaRPr>
          </a:p>
          <a:p>
            <a:pPr>
              <a:buFont typeface="Wingdings"/>
              <a:buChar char="v"/>
            </a:pPr>
            <a:r>
              <a:rPr lang="el-GR" sz="2800" dirty="0" smtClean="0">
                <a:latin typeface="Calibri" pitchFamily="34" charset="0"/>
              </a:rPr>
              <a:t>Γνωρίζει τα γεγονότα και διεισδύει στις σκέψεις του βασικού ήρωα (στ.1-4, 11-14, 16, 2, 34-35). Είναι ένας </a:t>
            </a:r>
            <a:r>
              <a:rPr lang="el-GR" sz="2800" b="1" dirty="0" smtClean="0">
                <a:latin typeface="Calibri" pitchFamily="34" charset="0"/>
              </a:rPr>
              <a:t>παντογνώστης αφηγητής</a:t>
            </a:r>
            <a:r>
              <a:rPr lang="el-GR" sz="2800" dirty="0" smtClean="0">
                <a:latin typeface="Calibri" pitchFamily="34" charset="0"/>
              </a:rPr>
              <a:t>. </a:t>
            </a:r>
          </a:p>
          <a:p>
            <a:pPr>
              <a:buFont typeface="Wingdings"/>
              <a:buChar char="v"/>
            </a:pPr>
            <a:endParaRPr lang="el-GR" sz="2800" dirty="0" smtClean="0">
              <a:latin typeface="Calibri" pitchFamily="34" charset="0"/>
            </a:endParaRPr>
          </a:p>
          <a:p>
            <a:pPr>
              <a:buNone/>
            </a:pPr>
            <a:endParaRPr lang="el-GR" dirty="0" smtClean="0">
              <a:latin typeface="Calibri" pitchFamily="34" charset="0"/>
            </a:endParaRPr>
          </a:p>
          <a:p>
            <a:pPr>
              <a:buFont typeface="Wingdings"/>
              <a:buChar char="v"/>
            </a:pPr>
            <a:endParaRPr lang="el-GR" dirty="0" smtClean="0">
              <a:latin typeface="Calibri" pitchFamily="34" charset="0"/>
            </a:endParaRP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80457" y="274638"/>
            <a:ext cx="7539718" cy="1143000"/>
          </a:xfrm>
        </p:spPr>
        <p:txBody>
          <a:bodyPr/>
          <a:lstStyle/>
          <a:p>
            <a:r>
              <a:rPr lang="el-GR" b="1" dirty="0" smtClean="0">
                <a:latin typeface="Calibri" pitchFamily="34" charset="0"/>
              </a:rPr>
              <a:t>Η αφηγηματική ιδιοτυπία του ποιήματος </a:t>
            </a:r>
            <a:endParaRPr lang="el-GR" dirty="0"/>
          </a:p>
        </p:txBody>
      </p:sp>
      <p:sp>
        <p:nvSpPr>
          <p:cNvPr id="3" name="2 - Θέση περιεχομένου"/>
          <p:cNvSpPr>
            <a:spLocks noGrp="1"/>
          </p:cNvSpPr>
          <p:nvPr>
            <p:ph idx="1"/>
          </p:nvPr>
        </p:nvSpPr>
        <p:spPr>
          <a:xfrm>
            <a:off x="812800" y="1843314"/>
            <a:ext cx="7866743" cy="4282850"/>
          </a:xfrm>
        </p:spPr>
        <p:txBody>
          <a:bodyPr/>
          <a:lstStyle/>
          <a:p>
            <a:pPr>
              <a:buNone/>
            </a:pPr>
            <a:r>
              <a:rPr lang="el-GR" dirty="0" smtClean="0">
                <a:latin typeface="Calibri" pitchFamily="34" charset="0"/>
              </a:rPr>
              <a:t>	Έχουμε ένα </a:t>
            </a:r>
            <a:r>
              <a:rPr lang="el-GR" b="1" dirty="0" smtClean="0">
                <a:latin typeface="Calibri" pitchFamily="34" charset="0"/>
              </a:rPr>
              <a:t>πλάγιο σκηνικό μονόλογο </a:t>
            </a:r>
            <a:r>
              <a:rPr lang="el-GR" dirty="0" smtClean="0">
                <a:latin typeface="Calibri" pitchFamily="34" charset="0"/>
              </a:rPr>
              <a:t>που διανθίζεται με τον </a:t>
            </a:r>
            <a:r>
              <a:rPr lang="el-GR" b="1" dirty="0" smtClean="0">
                <a:latin typeface="Calibri" pitchFamily="34" charset="0"/>
              </a:rPr>
              <a:t>εσωτερικό μονόλογο</a:t>
            </a:r>
            <a:r>
              <a:rPr lang="el-GR" dirty="0" smtClean="0">
                <a:latin typeface="Calibri" pitchFamily="34" charset="0"/>
              </a:rPr>
              <a:t>: στην αφήγηση παρεμβάλλονται σε πρώτο πρόσωπο οι σκέψεις του ήρωα. </a:t>
            </a:r>
          </a:p>
          <a:p>
            <a:pPr>
              <a:buNone/>
            </a:pPr>
            <a:r>
              <a:rPr lang="el-GR" b="1" dirty="0" smtClean="0">
                <a:latin typeface="Calibri" pitchFamily="34" charset="0"/>
              </a:rPr>
              <a:t>	</a:t>
            </a:r>
          </a:p>
          <a:p>
            <a:pPr>
              <a:buNone/>
            </a:pPr>
            <a:r>
              <a:rPr lang="el-GR" b="1" dirty="0" smtClean="0">
                <a:latin typeface="Calibri" pitchFamily="34" charset="0"/>
              </a:rPr>
              <a:t>	Ο Καβάφης καταγράφει σε ευθύ λόγο (</a:t>
            </a:r>
            <a:r>
              <a:rPr lang="el-GR" b="1" dirty="0" err="1" smtClean="0">
                <a:latin typeface="Calibri" pitchFamily="34" charset="0"/>
              </a:rPr>
              <a:t>α΄ενικό</a:t>
            </a:r>
            <a:r>
              <a:rPr lang="el-GR" b="1" dirty="0" smtClean="0">
                <a:latin typeface="Calibri" pitchFamily="34" charset="0"/>
              </a:rPr>
              <a:t> και </a:t>
            </a:r>
            <a:r>
              <a:rPr lang="el-GR" b="1" dirty="0" err="1" smtClean="0">
                <a:latin typeface="Calibri" pitchFamily="34" charset="0"/>
              </a:rPr>
              <a:t>α΄</a:t>
            </a:r>
            <a:r>
              <a:rPr lang="el-GR" b="1" dirty="0" smtClean="0">
                <a:latin typeface="Calibri" pitchFamily="34" charset="0"/>
              </a:rPr>
              <a:t> πληθ.) τις σκέψεις του </a:t>
            </a:r>
            <a:r>
              <a:rPr lang="el-GR" b="1" dirty="0" err="1" smtClean="0">
                <a:latin typeface="Calibri" pitchFamily="34" charset="0"/>
              </a:rPr>
              <a:t>Φερνάζη</a:t>
            </a:r>
            <a:r>
              <a:rPr lang="el-GR" b="1" dirty="0" smtClean="0">
                <a:latin typeface="Calibri" pitchFamily="34" charset="0"/>
              </a:rPr>
              <a:t>:</a:t>
            </a:r>
          </a:p>
          <a:p>
            <a:pPr lvl="1">
              <a:buFont typeface="Wingdings" pitchFamily="2" charset="2"/>
              <a:buChar char="q"/>
            </a:pPr>
            <a:r>
              <a:rPr lang="el-GR" b="1" dirty="0" smtClean="0">
                <a:latin typeface="Calibri" pitchFamily="34" charset="0"/>
              </a:rPr>
              <a:t> χάριν ζωηρότητας του λόγου του</a:t>
            </a:r>
          </a:p>
          <a:p>
            <a:pPr lvl="1">
              <a:buFont typeface="Wingdings" pitchFamily="2" charset="2"/>
              <a:buChar char="q"/>
            </a:pPr>
            <a:r>
              <a:rPr lang="el-GR" b="1" dirty="0" smtClean="0">
                <a:latin typeface="Calibri" pitchFamily="34" charset="0"/>
              </a:rPr>
              <a:t> για να σκιαγραφήσει πιο παραστατικά το ήθος του </a:t>
            </a:r>
            <a:r>
              <a:rPr lang="el-GR" b="1" dirty="0" err="1" smtClean="0">
                <a:latin typeface="Calibri" pitchFamily="34" charset="0"/>
              </a:rPr>
              <a:t>Φερνάζη</a:t>
            </a:r>
            <a:r>
              <a:rPr lang="el-GR" b="1" dirty="0" smtClean="0">
                <a:latin typeface="Calibri" pitchFamily="34" charset="0"/>
              </a:rPr>
              <a:t>.</a:t>
            </a:r>
          </a:p>
          <a:p>
            <a:endParaRPr lang="el-GR" dirty="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61257" y="595086"/>
            <a:ext cx="8592457" cy="6052457"/>
          </a:xfrm>
          <a:solidFill>
            <a:schemeClr val="bg1">
              <a:lumMod val="20000"/>
              <a:lumOff val="80000"/>
            </a:schemeClr>
          </a:solidFill>
        </p:spPr>
        <p:txBody>
          <a:bodyPr/>
          <a:lstStyle/>
          <a:p>
            <a:pPr>
              <a:buNone/>
            </a:pPr>
            <a:endParaRPr lang="el-GR" sz="1800" i="1" dirty="0" smtClean="0">
              <a:latin typeface="Calibri" pitchFamily="34" charset="0"/>
            </a:endParaRPr>
          </a:p>
          <a:p>
            <a:pPr>
              <a:buNone/>
            </a:pPr>
            <a:r>
              <a:rPr lang="el-GR" sz="1800" i="1" dirty="0" smtClean="0">
                <a:latin typeface="Calibri" pitchFamily="34" charset="0"/>
              </a:rPr>
              <a:t>	</a:t>
            </a:r>
            <a:r>
              <a:rPr lang="el-GR" sz="1800" b="1" i="1" dirty="0" smtClean="0">
                <a:latin typeface="Calibri" pitchFamily="34" charset="0"/>
              </a:rPr>
              <a:t>(</a:t>
            </a:r>
            <a:r>
              <a:rPr lang="el-GR" sz="1800" b="1" i="1" dirty="0" err="1" smtClean="0">
                <a:latin typeface="Calibri" pitchFamily="34" charset="0"/>
              </a:rPr>
              <a:t>Aπό</a:t>
            </a:r>
            <a:r>
              <a:rPr lang="el-GR" sz="1800" b="1" i="1" dirty="0" smtClean="0">
                <a:latin typeface="Calibri" pitchFamily="34" charset="0"/>
              </a:rPr>
              <a:t> αυτόν</a:t>
            </a:r>
            <a:br>
              <a:rPr lang="el-GR" sz="1800" b="1" i="1" dirty="0" smtClean="0">
                <a:latin typeface="Calibri" pitchFamily="34" charset="0"/>
              </a:rPr>
            </a:br>
            <a:r>
              <a:rPr lang="el-GR" sz="1800" b="1" i="1" dirty="0" smtClean="0">
                <a:latin typeface="Calibri" pitchFamily="34" charset="0"/>
              </a:rPr>
              <a:t>κατάγεται ο ένδοξός μας βασιλεύς,</a:t>
            </a:r>
            <a:br>
              <a:rPr lang="el-GR" sz="1800" b="1" i="1" dirty="0" smtClean="0">
                <a:latin typeface="Calibri" pitchFamily="34" charset="0"/>
              </a:rPr>
            </a:br>
            <a:r>
              <a:rPr lang="el-GR" sz="1800" b="1" i="1" dirty="0" smtClean="0">
                <a:latin typeface="Calibri" pitchFamily="34" charset="0"/>
              </a:rPr>
              <a:t>ο Μιθριδάτης, Διόνυσος κ’ </a:t>
            </a:r>
            <a:r>
              <a:rPr lang="el-GR" sz="1800" b="1" i="1" dirty="0" err="1" smtClean="0">
                <a:latin typeface="Calibri" pitchFamily="34" charset="0"/>
              </a:rPr>
              <a:t>Ευπάτωρ</a:t>
            </a:r>
            <a:r>
              <a:rPr lang="el-GR" sz="1800" b="1" i="1" dirty="0" smtClean="0">
                <a:latin typeface="Calibri" pitchFamily="34" charset="0"/>
              </a:rPr>
              <a:t>).</a:t>
            </a:r>
          </a:p>
          <a:p>
            <a:pPr>
              <a:buNone/>
            </a:pPr>
            <a:endParaRPr lang="el-GR" sz="1800" b="1" i="1" dirty="0" smtClean="0">
              <a:latin typeface="Calibri" pitchFamily="34" charset="0"/>
            </a:endParaRPr>
          </a:p>
          <a:p>
            <a:pPr>
              <a:buFont typeface="Wingdings"/>
              <a:buChar char="v"/>
            </a:pPr>
            <a:r>
              <a:rPr lang="el-GR" sz="1800" b="1" i="1" dirty="0" smtClean="0">
                <a:latin typeface="Calibri" pitchFamily="34" charset="0"/>
              </a:rPr>
              <a:t>Το πλείστον του στρατού </a:t>
            </a:r>
            <a:r>
              <a:rPr lang="el-GR" sz="1800" b="1" i="1" dirty="0" smtClean="0">
                <a:solidFill>
                  <a:srgbClr val="C00000"/>
                </a:solidFill>
                <a:latin typeface="Calibri" pitchFamily="34" charset="0"/>
              </a:rPr>
              <a:t>μας</a:t>
            </a:r>
            <a:r>
              <a:rPr lang="el-GR" sz="1800" b="1" i="1" dirty="0" smtClean="0">
                <a:latin typeface="Calibri" pitchFamily="34" charset="0"/>
              </a:rPr>
              <a:t> πέρασε τα σύνορα.</a:t>
            </a:r>
            <a:br>
              <a:rPr lang="el-GR" sz="1800" b="1" i="1" dirty="0" smtClean="0">
                <a:latin typeface="Calibri" pitchFamily="34" charset="0"/>
              </a:rPr>
            </a:br>
            <a:r>
              <a:rPr lang="el-GR" sz="1800" b="1" i="1" dirty="0" smtClean="0">
                <a:latin typeface="Calibri" pitchFamily="34" charset="0"/>
              </a:rPr>
              <a:t> </a:t>
            </a:r>
          </a:p>
          <a:p>
            <a:pPr>
              <a:buFont typeface="Wingdings"/>
              <a:buChar char="v"/>
            </a:pPr>
            <a:r>
              <a:rPr lang="el-GR" sz="1800" b="1" i="1" dirty="0" smtClean="0">
                <a:latin typeface="Calibri" pitchFamily="34" charset="0"/>
              </a:rPr>
              <a:t>Πού τώρα ο ένδοξός </a:t>
            </a:r>
            <a:r>
              <a:rPr lang="el-GR" sz="1800" b="1" i="1" dirty="0" smtClean="0">
                <a:solidFill>
                  <a:srgbClr val="C00000"/>
                </a:solidFill>
                <a:latin typeface="Calibri" pitchFamily="34" charset="0"/>
              </a:rPr>
              <a:t>μας</a:t>
            </a:r>
            <a:r>
              <a:rPr lang="el-GR" sz="1800" b="1" i="1" dirty="0" smtClean="0">
                <a:latin typeface="Calibri" pitchFamily="34" charset="0"/>
              </a:rPr>
              <a:t> βασιλεύς,</a:t>
            </a:r>
            <a:br>
              <a:rPr lang="el-GR" sz="1800" b="1" i="1" dirty="0" smtClean="0">
                <a:latin typeface="Calibri" pitchFamily="34" charset="0"/>
              </a:rPr>
            </a:br>
            <a:r>
              <a:rPr lang="el-GR" sz="1800" b="1" i="1" dirty="0" smtClean="0">
                <a:latin typeface="Calibri" pitchFamily="34" charset="0"/>
              </a:rPr>
              <a:t>ο Μιθριδάτης, Διόνυσος κ’ </a:t>
            </a:r>
            <a:r>
              <a:rPr lang="el-GR" sz="1800" b="1" i="1" dirty="0" err="1" smtClean="0">
                <a:latin typeface="Calibri" pitchFamily="34" charset="0"/>
              </a:rPr>
              <a:t>Ευπάτωρ</a:t>
            </a:r>
            <a:r>
              <a:rPr lang="el-GR" sz="1800" b="1" i="1" dirty="0" smtClean="0">
                <a:latin typeface="Calibri" pitchFamily="34" charset="0"/>
              </a:rPr>
              <a:t>,</a:t>
            </a:r>
            <a:br>
              <a:rPr lang="el-GR" sz="1800" b="1" i="1" dirty="0" smtClean="0">
                <a:latin typeface="Calibri" pitchFamily="34" charset="0"/>
              </a:rPr>
            </a:br>
            <a:r>
              <a:rPr lang="el-GR" sz="1800" b="1" i="1" dirty="0" smtClean="0">
                <a:latin typeface="Calibri" pitchFamily="34" charset="0"/>
              </a:rPr>
              <a:t>μ’ ελληνικά ποιήματα ν’ ασχοληθεί.</a:t>
            </a:r>
            <a:br>
              <a:rPr lang="el-GR" sz="1800" b="1" i="1" dirty="0" smtClean="0">
                <a:latin typeface="Calibri" pitchFamily="34" charset="0"/>
              </a:rPr>
            </a:br>
            <a:r>
              <a:rPr lang="el-GR" sz="1800" b="1" i="1" dirty="0" smtClean="0">
                <a:latin typeface="Calibri" pitchFamily="34" charset="0"/>
              </a:rPr>
              <a:t>Μέσα σε πόλεμο — φαντάσου, ελληνικά ποιήματα.</a:t>
            </a:r>
          </a:p>
          <a:p>
            <a:pPr>
              <a:buFont typeface="Wingdings"/>
              <a:buChar char="v"/>
            </a:pPr>
            <a:endParaRPr lang="el-GR" sz="1800" b="1" i="1" dirty="0" smtClean="0">
              <a:latin typeface="Calibri" pitchFamily="34" charset="0"/>
            </a:endParaRPr>
          </a:p>
          <a:p>
            <a:pPr>
              <a:buFont typeface="Wingdings"/>
              <a:buChar char="v"/>
            </a:pPr>
            <a:r>
              <a:rPr lang="el-GR" sz="1800" b="1" i="1" dirty="0" err="1" smtClean="0">
                <a:latin typeface="Calibri" pitchFamily="34" charset="0"/>
              </a:rPr>
              <a:t>Aλλά</a:t>
            </a:r>
            <a:r>
              <a:rPr lang="el-GR" sz="1800" b="1" i="1" dirty="0" smtClean="0">
                <a:latin typeface="Calibri" pitchFamily="34" charset="0"/>
              </a:rPr>
              <a:t> να δούμε αν </a:t>
            </a:r>
            <a:r>
              <a:rPr lang="el-GR" sz="1800" b="1" i="1" dirty="0" smtClean="0">
                <a:solidFill>
                  <a:srgbClr val="C00000"/>
                </a:solidFill>
                <a:latin typeface="Calibri" pitchFamily="34" charset="0"/>
              </a:rPr>
              <a:t>έχουμε</a:t>
            </a:r>
            <a:r>
              <a:rPr lang="el-GR" sz="1800" b="1" i="1" dirty="0" smtClean="0">
                <a:latin typeface="Calibri" pitchFamily="34" charset="0"/>
              </a:rPr>
              <a:t> κι ασφάλεια</a:t>
            </a:r>
            <a:br>
              <a:rPr lang="el-GR" sz="1800" b="1" i="1" dirty="0" smtClean="0">
                <a:latin typeface="Calibri" pitchFamily="34" charset="0"/>
              </a:rPr>
            </a:br>
            <a:r>
              <a:rPr lang="el-GR" sz="1800" b="1" i="1" dirty="0" smtClean="0">
                <a:latin typeface="Calibri" pitchFamily="34" charset="0"/>
              </a:rPr>
              <a:t>στην </a:t>
            </a:r>
            <a:r>
              <a:rPr lang="el-GR" sz="1800" b="1" i="1" dirty="0" err="1" smtClean="0">
                <a:latin typeface="Calibri" pitchFamily="34" charset="0"/>
              </a:rPr>
              <a:t>Aμισό</a:t>
            </a:r>
            <a:r>
              <a:rPr lang="el-GR" sz="1800" b="1" i="1" dirty="0" smtClean="0">
                <a:latin typeface="Calibri" pitchFamily="34" charset="0"/>
              </a:rPr>
              <a:t>. Δεν είναι πολιτεία εκτάκτως οχυρή.</a:t>
            </a:r>
            <a:br>
              <a:rPr lang="el-GR" sz="1800" b="1" i="1" dirty="0" smtClean="0">
                <a:latin typeface="Calibri" pitchFamily="34" charset="0"/>
              </a:rPr>
            </a:br>
            <a:r>
              <a:rPr lang="el-GR" sz="1800" b="1" i="1" dirty="0" smtClean="0">
                <a:latin typeface="Calibri" pitchFamily="34" charset="0"/>
              </a:rPr>
              <a:t>Είναι φρικτότατοι εχθροί οι </a:t>
            </a:r>
            <a:r>
              <a:rPr lang="el-GR" sz="1800" b="1" i="1" dirty="0" err="1" smtClean="0">
                <a:latin typeface="Calibri" pitchFamily="34" charset="0"/>
              </a:rPr>
              <a:t>Pωμαίοι</a:t>
            </a:r>
            <a:r>
              <a:rPr lang="el-GR" sz="1800" b="1" i="1" dirty="0" smtClean="0">
                <a:latin typeface="Calibri" pitchFamily="34" charset="0"/>
              </a:rPr>
              <a:t>.</a:t>
            </a:r>
            <a:br>
              <a:rPr lang="el-GR" sz="1800" b="1" i="1" dirty="0" smtClean="0">
                <a:latin typeface="Calibri" pitchFamily="34" charset="0"/>
              </a:rPr>
            </a:br>
            <a:r>
              <a:rPr lang="el-GR" sz="1800" b="1" i="1" dirty="0" smtClean="0">
                <a:latin typeface="Calibri" pitchFamily="34" charset="0"/>
              </a:rPr>
              <a:t>Μπορούμε να τα </a:t>
            </a:r>
            <a:r>
              <a:rPr lang="el-GR" sz="1800" b="1" i="1" dirty="0" smtClean="0">
                <a:solidFill>
                  <a:srgbClr val="C00000"/>
                </a:solidFill>
                <a:latin typeface="Calibri" pitchFamily="34" charset="0"/>
              </a:rPr>
              <a:t>βγάλουμε</a:t>
            </a:r>
            <a:r>
              <a:rPr lang="el-GR" sz="1800" b="1" i="1" dirty="0" smtClean="0">
                <a:latin typeface="Calibri" pitchFamily="34" charset="0"/>
              </a:rPr>
              <a:t> μ’ αυτούς,</a:t>
            </a:r>
            <a:br>
              <a:rPr lang="el-GR" sz="1800" b="1" i="1" dirty="0" smtClean="0">
                <a:latin typeface="Calibri" pitchFamily="34" charset="0"/>
              </a:rPr>
            </a:br>
            <a:r>
              <a:rPr lang="el-GR" sz="1800" b="1" i="1" dirty="0" smtClean="0">
                <a:latin typeface="Calibri" pitchFamily="34" charset="0"/>
              </a:rPr>
              <a:t>οι </a:t>
            </a:r>
            <a:r>
              <a:rPr lang="el-GR" sz="1800" b="1" i="1" dirty="0" err="1" smtClean="0">
                <a:latin typeface="Calibri" pitchFamily="34" charset="0"/>
              </a:rPr>
              <a:t>Καππαδόκες</a:t>
            </a:r>
            <a:r>
              <a:rPr lang="el-GR" sz="1800" b="1" i="1" dirty="0" smtClean="0">
                <a:latin typeface="Calibri" pitchFamily="34" charset="0"/>
              </a:rPr>
              <a:t>; Γένεται ποτέ;</a:t>
            </a:r>
            <a:br>
              <a:rPr lang="el-GR" sz="1800" b="1" i="1" dirty="0" smtClean="0">
                <a:latin typeface="Calibri" pitchFamily="34" charset="0"/>
              </a:rPr>
            </a:br>
            <a:r>
              <a:rPr lang="el-GR" sz="1800" b="1" i="1" dirty="0" smtClean="0">
                <a:latin typeface="Calibri" pitchFamily="34" charset="0"/>
              </a:rPr>
              <a:t>Είναι να </a:t>
            </a:r>
            <a:r>
              <a:rPr lang="el-GR" sz="1800" b="1" i="1" dirty="0" smtClean="0">
                <a:solidFill>
                  <a:srgbClr val="C00000"/>
                </a:solidFill>
                <a:latin typeface="Calibri" pitchFamily="34" charset="0"/>
              </a:rPr>
              <a:t>μετρηθούμε</a:t>
            </a:r>
            <a:r>
              <a:rPr lang="el-GR" sz="1800" b="1" i="1" dirty="0" smtClean="0">
                <a:latin typeface="Calibri" pitchFamily="34" charset="0"/>
              </a:rPr>
              <a:t> τώρα με τες λεγεώνες;</a:t>
            </a:r>
            <a:br>
              <a:rPr lang="el-GR" sz="1800" b="1" i="1" dirty="0" smtClean="0">
                <a:latin typeface="Calibri" pitchFamily="34" charset="0"/>
              </a:rPr>
            </a:br>
            <a:r>
              <a:rPr lang="el-GR" sz="1800" b="1" i="1" dirty="0" smtClean="0">
                <a:latin typeface="Calibri" pitchFamily="34" charset="0"/>
              </a:rPr>
              <a:t>Θεοί μεγάλοι, της </a:t>
            </a:r>
            <a:r>
              <a:rPr lang="el-GR" sz="1800" b="1" i="1" dirty="0" err="1" smtClean="0">
                <a:latin typeface="Calibri" pitchFamily="34" charset="0"/>
              </a:rPr>
              <a:t>Aσίας</a:t>
            </a:r>
            <a:r>
              <a:rPr lang="el-GR" sz="1800" b="1" i="1" dirty="0" smtClean="0">
                <a:latin typeface="Calibri" pitchFamily="34" charset="0"/>
              </a:rPr>
              <a:t> προστάται, βοηθήστε </a:t>
            </a:r>
            <a:r>
              <a:rPr lang="el-GR" sz="1800" b="1" i="1" dirty="0" smtClean="0">
                <a:solidFill>
                  <a:srgbClr val="C00000"/>
                </a:solidFill>
                <a:latin typeface="Calibri" pitchFamily="34" charset="0"/>
              </a:rPr>
              <a:t>μας</a:t>
            </a:r>
            <a:r>
              <a:rPr lang="el-GR" sz="1800" b="1" i="1" dirty="0" smtClean="0">
                <a:latin typeface="Calibri" pitchFamily="34" charset="0"/>
              </a:rPr>
              <a:t>.—</a:t>
            </a:r>
          </a:p>
          <a:p>
            <a:pPr>
              <a:buNone/>
            </a:pPr>
            <a:r>
              <a:rPr lang="el-GR" sz="1800" b="1" i="1" dirty="0" smtClean="0">
                <a:latin typeface="Calibri" pitchFamily="34" charset="0"/>
              </a:rPr>
              <a:t/>
            </a:r>
            <a:br>
              <a:rPr lang="el-GR" sz="1800" b="1" i="1" dirty="0" smtClean="0">
                <a:latin typeface="Calibri" pitchFamily="34" charset="0"/>
              </a:rPr>
            </a:br>
            <a:endParaRPr lang="el-GR" sz="1800" b="1" i="1" dirty="0" smtClean="0">
              <a:latin typeface="Calibri" pitchFamily="34" charset="0"/>
            </a:endParaRPr>
          </a:p>
          <a:p>
            <a:pPr>
              <a:buFont typeface="Wingdings"/>
              <a:buChar char="v"/>
            </a:pPr>
            <a:endParaRPr lang="el-GR" sz="1800" b="1" i="1" dirty="0" smtClean="0">
              <a:latin typeface="Calibri" pitchFamily="34" charset="0"/>
            </a:endParaRPr>
          </a:p>
          <a:p>
            <a:pPr>
              <a:buNone/>
            </a:pPr>
            <a:endParaRPr lang="el-GR" sz="1800" b="1" i="1" dirty="0" smtClean="0">
              <a:latin typeface="Calibri" pitchFamily="34" charset="0"/>
            </a:endParaRPr>
          </a:p>
          <a:p>
            <a:pPr>
              <a:buFont typeface="Wingdings"/>
              <a:buChar char="v"/>
            </a:pPr>
            <a:endParaRPr lang="el-GR" sz="1800" b="1" i="1" dirty="0" smtClean="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35430" y="1611086"/>
            <a:ext cx="8584746" cy="4515077"/>
          </a:xfrm>
        </p:spPr>
        <p:txBody>
          <a:bodyPr/>
          <a:lstStyle/>
          <a:p>
            <a:pPr lvl="0"/>
            <a:r>
              <a:rPr lang="el-GR" b="1" dirty="0" smtClean="0">
                <a:latin typeface="Calibri" pitchFamily="34" charset="0"/>
              </a:rPr>
              <a:t>Οι στίχοι μεταφέρονται από τον αφηγητή αλλά </a:t>
            </a:r>
            <a:r>
              <a:rPr lang="el-GR" b="1" dirty="0" smtClean="0">
                <a:solidFill>
                  <a:srgbClr val="C00000"/>
                </a:solidFill>
                <a:latin typeface="Calibri" pitchFamily="34" charset="0"/>
              </a:rPr>
              <a:t>ανήκουν στον </a:t>
            </a:r>
            <a:r>
              <a:rPr lang="el-GR" b="1" dirty="0" err="1" smtClean="0">
                <a:solidFill>
                  <a:srgbClr val="C00000"/>
                </a:solidFill>
                <a:latin typeface="Calibri" pitchFamily="34" charset="0"/>
              </a:rPr>
              <a:t>Φερνάζη</a:t>
            </a:r>
            <a:r>
              <a:rPr lang="el-GR" b="1" dirty="0" smtClean="0">
                <a:solidFill>
                  <a:srgbClr val="C00000"/>
                </a:solidFill>
                <a:latin typeface="Calibri" pitchFamily="34" charset="0"/>
              </a:rPr>
              <a:t>.</a:t>
            </a:r>
          </a:p>
          <a:p>
            <a:pPr lvl="0"/>
            <a:r>
              <a:rPr lang="el-GR" b="1" dirty="0" smtClean="0">
                <a:latin typeface="Calibri" pitchFamily="34" charset="0"/>
              </a:rPr>
              <a:t>Ιδίως οι στίχοι σε παρένθεση δείχνουν την προσπάθεια του </a:t>
            </a:r>
            <a:r>
              <a:rPr lang="el-GR" b="1" dirty="0" err="1" smtClean="0">
                <a:latin typeface="Calibri" pitchFamily="34" charset="0"/>
              </a:rPr>
              <a:t>Φερνάζη</a:t>
            </a:r>
            <a:r>
              <a:rPr lang="el-GR" b="1" dirty="0" smtClean="0">
                <a:latin typeface="Calibri" pitchFamily="34" charset="0"/>
              </a:rPr>
              <a:t> να κολακεύσει το βασιλιά Μιθριδάτη (με το επίθετο </a:t>
            </a:r>
            <a:r>
              <a:rPr lang="el-GR" b="1" i="1" dirty="0" smtClean="0">
                <a:latin typeface="Calibri" pitchFamily="34" charset="0"/>
              </a:rPr>
              <a:t>«ένδοξος»</a:t>
            </a:r>
            <a:r>
              <a:rPr lang="el-GR" b="1" dirty="0" smtClean="0">
                <a:latin typeface="Calibri" pitchFamily="34" charset="0"/>
              </a:rPr>
              <a:t> και με την παράθεση των τίτλων του: </a:t>
            </a:r>
            <a:r>
              <a:rPr lang="el-GR" b="1" i="1" dirty="0" smtClean="0">
                <a:latin typeface="Calibri" pitchFamily="34" charset="0"/>
              </a:rPr>
              <a:t>«Διόνυσος κ’ </a:t>
            </a:r>
            <a:r>
              <a:rPr lang="el-GR" b="1" i="1" dirty="0" err="1" smtClean="0">
                <a:latin typeface="Calibri" pitchFamily="34" charset="0"/>
              </a:rPr>
              <a:t>Ευπάτωρ</a:t>
            </a:r>
            <a:r>
              <a:rPr lang="el-GR" b="1" dirty="0" smtClean="0">
                <a:latin typeface="Calibri" pitchFamily="34" charset="0"/>
              </a:rPr>
              <a:t>»), τους οποίους δανείζεται ο Καβάφης από τον Αππιανό. </a:t>
            </a:r>
          </a:p>
          <a:p>
            <a:pPr lvl="0"/>
            <a:r>
              <a:rPr lang="el-GR" b="1" dirty="0" smtClean="0">
                <a:latin typeface="Calibri" pitchFamily="34" charset="0"/>
              </a:rPr>
              <a:t>Οι στίχοι έχουν επικό μέτρο και ρυθμό και φαίνονται να προέρχονται από το ποίημά του «Ο Δαρείος»: </a:t>
            </a:r>
            <a:r>
              <a:rPr lang="el-GR" b="1" i="1" dirty="0" smtClean="0">
                <a:latin typeface="Calibri" pitchFamily="34" charset="0"/>
              </a:rPr>
              <a:t>«ο </a:t>
            </a:r>
            <a:r>
              <a:rPr lang="el-GR" b="1" i="1" dirty="0" err="1" smtClean="0">
                <a:latin typeface="Calibri" pitchFamily="34" charset="0"/>
              </a:rPr>
              <a:t>ένδο</a:t>
            </a:r>
            <a:r>
              <a:rPr lang="el-GR" b="1" i="1" dirty="0" smtClean="0">
                <a:latin typeface="Calibri" pitchFamily="34" charset="0"/>
              </a:rPr>
              <a:t>/</a:t>
            </a:r>
            <a:r>
              <a:rPr lang="el-GR" b="1" i="1" dirty="0" err="1" smtClean="0">
                <a:latin typeface="Calibri" pitchFamily="34" charset="0"/>
              </a:rPr>
              <a:t>ξος</a:t>
            </a:r>
            <a:r>
              <a:rPr lang="el-GR" b="1" i="1" dirty="0" smtClean="0">
                <a:latin typeface="Calibri" pitchFamily="34" charset="0"/>
              </a:rPr>
              <a:t> μας/ </a:t>
            </a:r>
            <a:r>
              <a:rPr lang="el-GR" b="1" i="1" dirty="0" err="1" smtClean="0">
                <a:latin typeface="Calibri" pitchFamily="34" charset="0"/>
              </a:rPr>
              <a:t>βασι</a:t>
            </a:r>
            <a:r>
              <a:rPr lang="el-GR" b="1" i="1" dirty="0" smtClean="0">
                <a:latin typeface="Calibri" pitchFamily="34" charset="0"/>
              </a:rPr>
              <a:t>/</a:t>
            </a:r>
            <a:r>
              <a:rPr lang="el-GR" b="1" i="1" dirty="0" err="1" smtClean="0">
                <a:latin typeface="Calibri" pitchFamily="34" charset="0"/>
              </a:rPr>
              <a:t>λεύς</a:t>
            </a:r>
            <a:r>
              <a:rPr lang="el-GR" b="1" i="1" dirty="0" smtClean="0">
                <a:latin typeface="Calibri" pitchFamily="34" charset="0"/>
              </a:rPr>
              <a:t>// </a:t>
            </a:r>
            <a:r>
              <a:rPr lang="el-GR" b="1" i="1" dirty="0" err="1" smtClean="0">
                <a:latin typeface="Calibri" pitchFamily="34" charset="0"/>
              </a:rPr>
              <a:t>Δι</a:t>
            </a:r>
            <a:r>
              <a:rPr lang="el-GR" b="1" i="1" dirty="0" smtClean="0">
                <a:latin typeface="Calibri" pitchFamily="34" charset="0"/>
              </a:rPr>
              <a:t>/ό </a:t>
            </a:r>
            <a:r>
              <a:rPr lang="el-GR" b="1" i="1" dirty="0" err="1" smtClean="0">
                <a:latin typeface="Calibri" pitchFamily="34" charset="0"/>
              </a:rPr>
              <a:t>νυ</a:t>
            </a:r>
            <a:r>
              <a:rPr lang="el-GR" b="1" i="1" dirty="0" smtClean="0">
                <a:latin typeface="Calibri" pitchFamily="34" charset="0"/>
              </a:rPr>
              <a:t>/ σος κ’ Ευ/</a:t>
            </a:r>
            <a:r>
              <a:rPr lang="el-GR" b="1" i="1" dirty="0" err="1" smtClean="0">
                <a:latin typeface="Calibri" pitchFamily="34" charset="0"/>
              </a:rPr>
              <a:t>πάτωρ»</a:t>
            </a:r>
            <a:r>
              <a:rPr lang="el-GR" b="1" dirty="0" smtClean="0">
                <a:latin typeface="Calibri" pitchFamily="34" charset="0"/>
              </a:rPr>
              <a:t>. </a:t>
            </a:r>
            <a:endParaRPr lang="el-GR" b="1" i="1" dirty="0" smtClean="0">
              <a:latin typeface="Calibri" pitchFamily="34" charset="0"/>
            </a:endParaRPr>
          </a:p>
          <a:p>
            <a:endParaRPr lang="el-GR" b="1" dirty="0" smtClean="0"/>
          </a:p>
          <a:p>
            <a:endParaRPr lang="el-GR"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54743" y="274638"/>
            <a:ext cx="8265432" cy="1143000"/>
          </a:xfrm>
          <a:solidFill>
            <a:schemeClr val="bg1">
              <a:lumMod val="20000"/>
              <a:lumOff val="80000"/>
            </a:schemeClr>
          </a:solidFill>
        </p:spPr>
        <p:txBody>
          <a:bodyPr/>
          <a:lstStyle/>
          <a:p>
            <a:r>
              <a:rPr lang="el-GR" dirty="0" smtClean="0">
                <a:latin typeface="Calibri" pitchFamily="34" charset="0"/>
              </a:rPr>
              <a:t>Η τεχνική αυτή συναντάται και σε άλλα ποιήματα. Συνήθως:</a:t>
            </a:r>
            <a:endParaRPr lang="el-GR" dirty="0">
              <a:latin typeface="Calibri" pitchFamily="34" charset="0"/>
            </a:endParaRPr>
          </a:p>
        </p:txBody>
      </p:sp>
      <p:sp>
        <p:nvSpPr>
          <p:cNvPr id="3" name="2 - Θέση περιεχομένου"/>
          <p:cNvSpPr>
            <a:spLocks noGrp="1"/>
          </p:cNvSpPr>
          <p:nvPr>
            <p:ph idx="1"/>
          </p:nvPr>
        </p:nvSpPr>
        <p:spPr>
          <a:xfrm>
            <a:off x="406400" y="1944914"/>
            <a:ext cx="8613775" cy="4615543"/>
          </a:xfrm>
          <a:solidFill>
            <a:schemeClr val="bg1">
              <a:lumMod val="20000"/>
              <a:lumOff val="80000"/>
            </a:schemeClr>
          </a:solidFill>
        </p:spPr>
        <p:txBody>
          <a:bodyPr/>
          <a:lstStyle/>
          <a:p>
            <a:pPr>
              <a:buFont typeface="Wingdings" pitchFamily="2" charset="2"/>
              <a:buChar char="Ø"/>
            </a:pPr>
            <a:r>
              <a:rPr lang="el-GR" b="1" dirty="0" smtClean="0">
                <a:solidFill>
                  <a:srgbClr val="C00000"/>
                </a:solidFill>
                <a:latin typeface="Calibri" pitchFamily="34" charset="0"/>
              </a:rPr>
              <a:t>Μιλάει ο ίδιος </a:t>
            </a:r>
            <a:r>
              <a:rPr lang="el-GR" b="1" dirty="0" smtClean="0">
                <a:latin typeface="Calibri" pitchFamily="34" charset="0"/>
              </a:rPr>
              <a:t>σε </a:t>
            </a:r>
            <a:r>
              <a:rPr lang="el-GR" b="1" dirty="0" err="1" smtClean="0">
                <a:latin typeface="Calibri" pitchFamily="34" charset="0"/>
              </a:rPr>
              <a:t>α΄</a:t>
            </a:r>
            <a:r>
              <a:rPr lang="el-GR" b="1" dirty="0" smtClean="0">
                <a:latin typeface="Calibri" pitchFamily="34" charset="0"/>
              </a:rPr>
              <a:t>  πρόσωπο (λ.χ. </a:t>
            </a:r>
            <a:r>
              <a:rPr lang="el-GR" b="1" dirty="0" err="1" smtClean="0">
                <a:latin typeface="Calibri" pitchFamily="34" charset="0"/>
              </a:rPr>
              <a:t>Ιωνικόν</a:t>
            </a:r>
            <a:r>
              <a:rPr lang="el-GR" b="1" dirty="0" smtClean="0">
                <a:latin typeface="Calibri" pitchFamily="34" charset="0"/>
              </a:rPr>
              <a:t>, Θάλασσα του </a:t>
            </a:r>
            <a:r>
              <a:rPr lang="el-GR" b="1" dirty="0" err="1" smtClean="0">
                <a:latin typeface="Calibri" pitchFamily="34" charset="0"/>
              </a:rPr>
              <a:t>Πρωιού</a:t>
            </a:r>
            <a:r>
              <a:rPr lang="el-GR" b="1" dirty="0" smtClean="0">
                <a:latin typeface="Calibri" pitchFamily="34" charset="0"/>
              </a:rPr>
              <a:t>)</a:t>
            </a:r>
          </a:p>
          <a:p>
            <a:pPr>
              <a:buFont typeface="Wingdings" pitchFamily="2" charset="2"/>
              <a:buChar char="Ø"/>
            </a:pPr>
            <a:r>
              <a:rPr lang="el-GR" b="1" dirty="0" smtClean="0">
                <a:solidFill>
                  <a:srgbClr val="C00000"/>
                </a:solidFill>
                <a:latin typeface="Calibri" pitchFamily="34" charset="0"/>
              </a:rPr>
              <a:t>Παραχωρεί το λόγο </a:t>
            </a:r>
            <a:r>
              <a:rPr lang="el-GR" b="1" dirty="0" smtClean="0">
                <a:latin typeface="Calibri" pitchFamily="34" charset="0"/>
              </a:rPr>
              <a:t>απευθείας στους </a:t>
            </a:r>
            <a:r>
              <a:rPr lang="el-GR" b="1" dirty="0" err="1" smtClean="0">
                <a:latin typeface="Calibri" pitchFamily="34" charset="0"/>
              </a:rPr>
              <a:t>ήρωές</a:t>
            </a:r>
            <a:r>
              <a:rPr lang="el-GR" b="1" dirty="0" smtClean="0">
                <a:latin typeface="Calibri" pitchFamily="34" charset="0"/>
              </a:rPr>
              <a:t> του (μονόλογοι), (</a:t>
            </a:r>
            <a:r>
              <a:rPr lang="el-GR" b="1" dirty="0" err="1" smtClean="0">
                <a:latin typeface="Calibri" pitchFamily="34" charset="0"/>
              </a:rPr>
              <a:t>λ.χ</a:t>
            </a:r>
            <a:r>
              <a:rPr lang="el-GR" b="1" dirty="0" smtClean="0">
                <a:latin typeface="Calibri" pitchFamily="34" charset="0"/>
              </a:rPr>
              <a:t>, Ιάσων </a:t>
            </a:r>
            <a:r>
              <a:rPr lang="el-GR" b="1" dirty="0" err="1" smtClean="0">
                <a:latin typeface="Calibri" pitchFamily="34" charset="0"/>
              </a:rPr>
              <a:t>Κλεάνδρου</a:t>
            </a:r>
            <a:r>
              <a:rPr lang="el-GR" b="1" dirty="0" smtClean="0">
                <a:latin typeface="Calibri" pitchFamily="34" charset="0"/>
              </a:rPr>
              <a:t>…, </a:t>
            </a:r>
            <a:r>
              <a:rPr lang="el-GR" b="1" dirty="0" err="1" smtClean="0">
                <a:latin typeface="Calibri" pitchFamily="34" charset="0"/>
              </a:rPr>
              <a:t>Οροφέρνης</a:t>
            </a:r>
            <a:r>
              <a:rPr lang="el-GR" b="1" dirty="0" smtClean="0">
                <a:latin typeface="Calibri" pitchFamily="34" charset="0"/>
              </a:rPr>
              <a:t>)…</a:t>
            </a:r>
          </a:p>
          <a:p>
            <a:pPr>
              <a:buFont typeface="Wingdings" pitchFamily="2" charset="2"/>
              <a:buChar char="Ø"/>
            </a:pPr>
            <a:r>
              <a:rPr lang="el-GR" b="1" dirty="0" smtClean="0">
                <a:solidFill>
                  <a:srgbClr val="C00000"/>
                </a:solidFill>
                <a:latin typeface="Calibri" pitchFamily="34" charset="0"/>
              </a:rPr>
              <a:t>Αναλαμβάνει το ρόλο του αφηγητή </a:t>
            </a:r>
            <a:r>
              <a:rPr lang="el-GR" b="1" dirty="0" smtClean="0">
                <a:latin typeface="Calibri" pitchFamily="34" charset="0"/>
              </a:rPr>
              <a:t>κυρίως με πλάγιο μονόλογο σε γ’  πρόσωπο.</a:t>
            </a:r>
          </a:p>
          <a:p>
            <a:pPr>
              <a:buFont typeface="Wingdings" pitchFamily="2" charset="2"/>
              <a:buChar char="Ø"/>
            </a:pPr>
            <a:r>
              <a:rPr lang="el-GR" b="1" dirty="0" smtClean="0">
                <a:solidFill>
                  <a:srgbClr val="C00000"/>
                </a:solidFill>
                <a:latin typeface="Calibri" pitchFamily="34" charset="0"/>
              </a:rPr>
              <a:t>Στον πλάγιο μονόλογο παρεμβάλλει ενίοτε ομιλίες </a:t>
            </a:r>
            <a:r>
              <a:rPr lang="el-GR" b="1" dirty="0" smtClean="0">
                <a:latin typeface="Calibri" pitchFamily="34" charset="0"/>
              </a:rPr>
              <a:t>ή/και σκέψεις των προσώπων του σε ευθύ λόγο (</a:t>
            </a:r>
            <a:r>
              <a:rPr lang="el-GR" b="1" dirty="0" err="1" smtClean="0">
                <a:latin typeface="Calibri" pitchFamily="34" charset="0"/>
              </a:rPr>
              <a:t>α΄</a:t>
            </a:r>
            <a:r>
              <a:rPr lang="el-GR" b="1" dirty="0" smtClean="0">
                <a:latin typeface="Calibri" pitchFamily="34" charset="0"/>
              </a:rPr>
              <a:t> πρόσωπο) (λ.χ. Ο Δαρείος, Ο Ιωάννης Καντακουζηνός υπερισχύει)</a:t>
            </a:r>
          </a:p>
          <a:p>
            <a:pPr>
              <a:buFont typeface="Wingdings" pitchFamily="2" charset="2"/>
              <a:buChar char="Ø"/>
            </a:pPr>
            <a:endParaRPr lang="el-GR" b="1" dirty="0">
              <a:latin typeface="Calibri" pitchFamily="34" charset="0"/>
            </a:endParaRPr>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35429" y="274638"/>
            <a:ext cx="8584746" cy="1143000"/>
          </a:xfrm>
          <a:solidFill>
            <a:schemeClr val="bg1">
              <a:lumMod val="20000"/>
              <a:lumOff val="80000"/>
            </a:schemeClr>
          </a:solidFill>
        </p:spPr>
        <p:txBody>
          <a:bodyPr/>
          <a:lstStyle/>
          <a:p>
            <a:r>
              <a:rPr lang="el-GR" dirty="0" smtClean="0">
                <a:latin typeface="Calibri" pitchFamily="34" charset="0"/>
              </a:rPr>
              <a:t>Είναι ο </a:t>
            </a:r>
            <a:r>
              <a:rPr lang="el-GR" dirty="0" err="1" smtClean="0">
                <a:latin typeface="Calibri" pitchFamily="34" charset="0"/>
              </a:rPr>
              <a:t>Φερνάζης</a:t>
            </a:r>
            <a:r>
              <a:rPr lang="el-GR" dirty="0" smtClean="0">
                <a:latin typeface="Calibri" pitchFamily="34" charset="0"/>
              </a:rPr>
              <a:t> προσωπείο του Καβάφη; </a:t>
            </a:r>
            <a:endParaRPr lang="el-GR" dirty="0"/>
          </a:p>
        </p:txBody>
      </p:sp>
      <p:sp>
        <p:nvSpPr>
          <p:cNvPr id="3" name="2 - Θέση περιεχομένου"/>
          <p:cNvSpPr>
            <a:spLocks noGrp="1"/>
          </p:cNvSpPr>
          <p:nvPr>
            <p:ph idx="1"/>
          </p:nvPr>
        </p:nvSpPr>
        <p:spPr>
          <a:xfrm>
            <a:off x="275771" y="1596572"/>
            <a:ext cx="8744404" cy="5261428"/>
          </a:xfrm>
        </p:spPr>
        <p:txBody>
          <a:bodyPr/>
          <a:lstStyle/>
          <a:p>
            <a:r>
              <a:rPr lang="el-GR" b="1" dirty="0" smtClean="0">
                <a:solidFill>
                  <a:srgbClr val="C00000"/>
                </a:solidFill>
                <a:latin typeface="Calibri" pitchFamily="34" charset="0"/>
              </a:rPr>
              <a:t>Όλα συνηγορούν στην ταύτισή του με το </a:t>
            </a:r>
            <a:r>
              <a:rPr lang="el-GR" b="1" dirty="0" err="1" smtClean="0">
                <a:solidFill>
                  <a:srgbClr val="C00000"/>
                </a:solidFill>
                <a:latin typeface="Calibri" pitchFamily="34" charset="0"/>
              </a:rPr>
              <a:t>Φερνάζη</a:t>
            </a:r>
            <a:r>
              <a:rPr lang="el-GR" b="1" dirty="0" smtClean="0">
                <a:solidFill>
                  <a:srgbClr val="C00000"/>
                </a:solidFill>
                <a:latin typeface="Calibri" pitchFamily="34" charset="0"/>
              </a:rPr>
              <a:t>:</a:t>
            </a:r>
          </a:p>
          <a:p>
            <a:pPr lvl="0">
              <a:buFont typeface="Wingdings" pitchFamily="2" charset="2"/>
              <a:buChar char="ü"/>
            </a:pPr>
            <a:r>
              <a:rPr lang="el-GR" b="1" dirty="0" smtClean="0">
                <a:latin typeface="Calibri" pitchFamily="34" charset="0"/>
              </a:rPr>
              <a:t>Η κοινή ποιητική ιδιότητά τους.</a:t>
            </a:r>
          </a:p>
          <a:p>
            <a:pPr lvl="0">
              <a:buFont typeface="Wingdings" pitchFamily="2" charset="2"/>
              <a:buChar char="ü"/>
            </a:pPr>
            <a:r>
              <a:rPr lang="el-GR" b="1" dirty="0" smtClean="0">
                <a:latin typeface="Calibri" pitchFamily="34" charset="0"/>
              </a:rPr>
              <a:t>Η "ελληνικότητά" τους.</a:t>
            </a:r>
          </a:p>
          <a:p>
            <a:pPr lvl="0">
              <a:buFont typeface="Wingdings" pitchFamily="2" charset="2"/>
              <a:buChar char="ü"/>
            </a:pPr>
            <a:r>
              <a:rPr lang="el-GR" b="1" dirty="0" smtClean="0">
                <a:latin typeface="Calibri" pitchFamily="34" charset="0"/>
              </a:rPr>
              <a:t>Οι ανθρώπινες αδυναμίες τους.</a:t>
            </a:r>
          </a:p>
          <a:p>
            <a:pPr lvl="0">
              <a:buFont typeface="Wingdings" pitchFamily="2" charset="2"/>
              <a:buChar char="ü"/>
            </a:pPr>
            <a:r>
              <a:rPr lang="el-GR" b="1" dirty="0" smtClean="0">
                <a:latin typeface="Calibri" pitchFamily="34" charset="0"/>
              </a:rPr>
              <a:t>Η επίπονη περιπέτεια της ποίησής τους.</a:t>
            </a:r>
          </a:p>
          <a:p>
            <a:pPr lvl="0">
              <a:buFont typeface="Wingdings" pitchFamily="2" charset="2"/>
              <a:buChar char="ü"/>
            </a:pPr>
            <a:r>
              <a:rPr lang="el-GR" b="1" dirty="0" smtClean="0">
                <a:latin typeface="Calibri" pitchFamily="34" charset="0"/>
              </a:rPr>
              <a:t>Ο ανατολικός παρακμιακός κόσμος στον οποίο ζουν. </a:t>
            </a:r>
          </a:p>
          <a:p>
            <a:pPr lvl="0">
              <a:buFont typeface="Wingdings" pitchFamily="2" charset="2"/>
              <a:buChar char="ü"/>
            </a:pPr>
            <a:r>
              <a:rPr lang="el-GR" b="1" dirty="0" smtClean="0">
                <a:latin typeface="Calibri" pitchFamily="34" charset="0"/>
              </a:rPr>
              <a:t>Ο ίδιος τίτλος των ποιημάτων τους. </a:t>
            </a:r>
          </a:p>
          <a:p>
            <a:pPr lvl="0">
              <a:buFont typeface="Wingdings" pitchFamily="2" charset="2"/>
              <a:buChar char="ü"/>
            </a:pPr>
            <a:r>
              <a:rPr lang="el-GR" b="1" dirty="0" smtClean="0">
                <a:latin typeface="Calibri" pitchFamily="34" charset="0"/>
              </a:rPr>
              <a:t>Επιπλέον, «</a:t>
            </a:r>
            <a:r>
              <a:rPr lang="el-GR" b="1" i="1" dirty="0" smtClean="0">
                <a:latin typeface="Calibri" pitchFamily="34" charset="0"/>
              </a:rPr>
              <a:t>δεν μπορούν να κάνουν ποίηση δίχως να πουν την αλήθεια, όσο πικρή κι αν είναι</a:t>
            </a:r>
            <a:r>
              <a:rPr lang="el-GR" b="1" i="1" baseline="30000" dirty="0" smtClean="0">
                <a:latin typeface="Calibri" pitchFamily="34" charset="0"/>
              </a:rPr>
              <a:t>.</a:t>
            </a:r>
            <a:r>
              <a:rPr lang="el-GR" b="1" i="1" dirty="0" smtClean="0">
                <a:latin typeface="Calibri" pitchFamily="34" charset="0"/>
              </a:rPr>
              <a:t> αυτή είναι η υπεροψία τους, η πιο αβλαβής μορφή υπεροψίας που ξέρω» </a:t>
            </a:r>
            <a:r>
              <a:rPr lang="el-GR" b="1" dirty="0" smtClean="0">
                <a:latin typeface="Calibri" pitchFamily="34" charset="0"/>
              </a:rPr>
              <a:t>(Μαρωνίτης)</a:t>
            </a:r>
            <a:r>
              <a:rPr lang="el-GR" b="1" i="1" dirty="0" smtClean="0">
                <a:latin typeface="Calibri" pitchFamily="34" charset="0"/>
              </a:rPr>
              <a:t> .</a:t>
            </a:r>
            <a:endParaRPr lang="el-GR" b="1" dirty="0" smtClean="0">
              <a:latin typeface="Calibri" pitchFamily="34" charset="0"/>
            </a:endParaRPr>
          </a:p>
          <a:p>
            <a:endParaRPr lang="el-GR" b="1" dirty="0">
              <a:latin typeface="Calibri" pitchFamily="34" charset="0"/>
            </a:endParaRPr>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Calibri" pitchFamily="34" charset="0"/>
              </a:rPr>
              <a:t>Διαφέρουν…</a:t>
            </a:r>
            <a:endParaRPr lang="el-GR" dirty="0">
              <a:latin typeface="Calibri" pitchFamily="34" charset="0"/>
            </a:endParaRPr>
          </a:p>
        </p:txBody>
      </p:sp>
      <p:sp>
        <p:nvSpPr>
          <p:cNvPr id="3" name="2 - Θέση περιεχομένου"/>
          <p:cNvSpPr>
            <a:spLocks noGrp="1"/>
          </p:cNvSpPr>
          <p:nvPr>
            <p:ph idx="1"/>
          </p:nvPr>
        </p:nvSpPr>
        <p:spPr>
          <a:xfrm>
            <a:off x="304800" y="1567544"/>
            <a:ext cx="8715375" cy="4558620"/>
          </a:xfrm>
        </p:spPr>
        <p:txBody>
          <a:bodyPr/>
          <a:lstStyle/>
          <a:p>
            <a:pPr>
              <a:buFont typeface="Wingdings" pitchFamily="2" charset="2"/>
              <a:buChar char="ü"/>
            </a:pPr>
            <a:r>
              <a:rPr lang="el-GR" b="1" dirty="0" smtClean="0">
                <a:latin typeface="Calibri" pitchFamily="34" charset="0"/>
              </a:rPr>
              <a:t>	</a:t>
            </a:r>
            <a:r>
              <a:rPr lang="el-GR" b="1" dirty="0" smtClean="0">
                <a:solidFill>
                  <a:srgbClr val="C00000"/>
                </a:solidFill>
                <a:latin typeface="Calibri" pitchFamily="34" charset="0"/>
              </a:rPr>
              <a:t>Ως προς το περιεχόμενο της ποίησής τους:</a:t>
            </a:r>
          </a:p>
          <a:p>
            <a:pPr>
              <a:buNone/>
            </a:pPr>
            <a:r>
              <a:rPr lang="el-GR" b="1" dirty="0" smtClean="0">
                <a:latin typeface="Calibri" pitchFamily="34" charset="0"/>
              </a:rPr>
              <a:t> </a:t>
            </a:r>
          </a:p>
          <a:p>
            <a:pPr>
              <a:buFont typeface="Wingdings" pitchFamily="2" charset="2"/>
              <a:buChar char="q"/>
            </a:pPr>
            <a:r>
              <a:rPr lang="el-GR" b="1" dirty="0" smtClean="0">
                <a:latin typeface="Calibri" pitchFamily="34" charset="0"/>
              </a:rPr>
              <a:t>	Ο </a:t>
            </a:r>
            <a:r>
              <a:rPr lang="el-GR" b="1" dirty="0" err="1" smtClean="0">
                <a:latin typeface="Calibri" pitchFamily="34" charset="0"/>
              </a:rPr>
              <a:t>Φερνάζης</a:t>
            </a:r>
            <a:r>
              <a:rPr lang="el-GR" b="1" dirty="0" smtClean="0">
                <a:latin typeface="Calibri" pitchFamily="34" charset="0"/>
              </a:rPr>
              <a:t> γράφει επική ποίηση, ο Καβάφης ρεαλιστική 	(ποιητικός ρεαλισμός)</a:t>
            </a:r>
          </a:p>
          <a:p>
            <a:pPr>
              <a:buFont typeface="Wingdings" pitchFamily="2" charset="2"/>
              <a:buChar char="ü"/>
            </a:pPr>
            <a:endParaRPr lang="el-GR" b="1" dirty="0" smtClean="0">
              <a:latin typeface="Calibri" pitchFamily="34" charset="0"/>
            </a:endParaRPr>
          </a:p>
          <a:p>
            <a:pPr>
              <a:buFont typeface="Wingdings" pitchFamily="2" charset="2"/>
              <a:buChar char="ü"/>
            </a:pPr>
            <a:r>
              <a:rPr lang="el-GR" b="1" dirty="0" smtClean="0">
                <a:latin typeface="Calibri" pitchFamily="34" charset="0"/>
              </a:rPr>
              <a:t> 	</a:t>
            </a:r>
            <a:r>
              <a:rPr lang="el-GR" b="1" dirty="0" smtClean="0">
                <a:solidFill>
                  <a:srgbClr val="C00000"/>
                </a:solidFill>
                <a:latin typeface="Calibri" pitchFamily="34" charset="0"/>
              </a:rPr>
              <a:t>Ως προς το ποιητικό τους ήθος</a:t>
            </a:r>
          </a:p>
          <a:p>
            <a:pPr>
              <a:buFont typeface="Wingdings" pitchFamily="2" charset="2"/>
              <a:buChar char="ü"/>
            </a:pPr>
            <a:endParaRPr lang="el-GR" b="1" dirty="0" smtClean="0">
              <a:latin typeface="Calibri" pitchFamily="34" charset="0"/>
            </a:endParaRPr>
          </a:p>
          <a:p>
            <a:pPr>
              <a:buFont typeface="Wingdings" pitchFamily="2" charset="2"/>
              <a:buChar char="q"/>
            </a:pPr>
            <a:r>
              <a:rPr lang="el-GR" b="1" dirty="0" smtClean="0">
                <a:latin typeface="Calibri" pitchFamily="34" charset="0"/>
              </a:rPr>
              <a:t>	Ο Καβάφης ανιδιοτελής υπηρέτης της τέχνης του</a:t>
            </a:r>
          </a:p>
          <a:p>
            <a:endParaRPr lang="el-GR" dirty="0"/>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66057" y="203201"/>
            <a:ext cx="7852229" cy="914400"/>
          </a:xfrm>
          <a:solidFill>
            <a:schemeClr val="bg1">
              <a:lumMod val="60000"/>
              <a:lumOff val="40000"/>
            </a:schemeClr>
          </a:solidFill>
        </p:spPr>
        <p:txBody>
          <a:bodyPr/>
          <a:lstStyle/>
          <a:p>
            <a:pPr algn="ctr"/>
            <a:r>
              <a:rPr lang="el-GR" dirty="0" smtClean="0">
                <a:latin typeface="Calibri" pitchFamily="34" charset="0"/>
              </a:rPr>
              <a:t>Η στάση του Καβάφη απέναντι στον </a:t>
            </a:r>
            <a:r>
              <a:rPr lang="el-GR" dirty="0" err="1" smtClean="0">
                <a:latin typeface="Calibri" pitchFamily="34" charset="0"/>
              </a:rPr>
              <a:t>Φερνάζη</a:t>
            </a:r>
            <a:r>
              <a:rPr lang="el-GR" dirty="0" smtClean="0">
                <a:latin typeface="Calibri" pitchFamily="34" charset="0"/>
              </a:rPr>
              <a:t> </a:t>
            </a:r>
            <a:endParaRPr lang="el-GR" dirty="0">
              <a:latin typeface="Calibri" pitchFamily="34" charset="0"/>
            </a:endParaRPr>
          </a:p>
        </p:txBody>
      </p:sp>
      <p:sp>
        <p:nvSpPr>
          <p:cNvPr id="3" name="2 - Θέση περιεχομένου"/>
          <p:cNvSpPr>
            <a:spLocks noGrp="1"/>
          </p:cNvSpPr>
          <p:nvPr>
            <p:ph idx="1"/>
          </p:nvPr>
        </p:nvSpPr>
        <p:spPr>
          <a:xfrm>
            <a:off x="537029" y="1451429"/>
            <a:ext cx="8186057" cy="5167085"/>
          </a:xfrm>
          <a:solidFill>
            <a:schemeClr val="bg1">
              <a:lumMod val="20000"/>
              <a:lumOff val="80000"/>
            </a:schemeClr>
          </a:solidFill>
        </p:spPr>
        <p:txBody>
          <a:bodyPr/>
          <a:lstStyle/>
          <a:p>
            <a:pPr algn="just"/>
            <a:r>
              <a:rPr lang="el-GR" sz="2800" b="1" dirty="0" smtClean="0">
                <a:latin typeface="Calibri" pitchFamily="34" charset="0"/>
              </a:rPr>
              <a:t>Συνεχώς υποσκάπτει τον πλασματικό </a:t>
            </a:r>
            <a:r>
              <a:rPr lang="el-GR" sz="2800" b="1" dirty="0" err="1" smtClean="0">
                <a:latin typeface="Calibri" pitchFamily="34" charset="0"/>
              </a:rPr>
              <a:t>ήρωά</a:t>
            </a:r>
            <a:r>
              <a:rPr lang="el-GR" sz="2800" b="1" dirty="0" smtClean="0">
                <a:latin typeface="Calibri" pitchFamily="34" charset="0"/>
              </a:rPr>
              <a:t> του επιστρατεύοντας την ειρωνεία στη διαγραφή του χαρακτήρα, των σκέψεων και των συναισθημάτων του </a:t>
            </a:r>
            <a:r>
              <a:rPr lang="el-GR" sz="2800" b="1" dirty="0" err="1" smtClean="0">
                <a:latin typeface="Calibri" pitchFamily="34" charset="0"/>
              </a:rPr>
              <a:t>Φερνάζη</a:t>
            </a:r>
            <a:r>
              <a:rPr lang="el-GR" sz="2800" b="1" dirty="0" smtClean="0">
                <a:latin typeface="Calibri" pitchFamily="34" charset="0"/>
              </a:rPr>
              <a:t>.</a:t>
            </a:r>
          </a:p>
          <a:p>
            <a:pPr algn="just">
              <a:buNone/>
            </a:pPr>
            <a:endParaRPr lang="el-GR" sz="2800" b="1" dirty="0" smtClean="0">
              <a:latin typeface="Calibri" pitchFamily="34" charset="0"/>
            </a:endParaRPr>
          </a:p>
          <a:p>
            <a:pPr algn="just"/>
            <a:r>
              <a:rPr lang="el-GR" sz="2800" b="1" dirty="0" smtClean="0">
                <a:latin typeface="Calibri" pitchFamily="34" charset="0"/>
              </a:rPr>
              <a:t>Προβληματίζεται και ο ίδιος στο θέμα «τέχνη και ζωή», στη θέση του καλλιτέχνη απέναντι στη ζωή και τα απρόοπτα ή μη γεγονότα της, μόνο που δεν ενστερνίζεται τον καιροσκοπισμό του </a:t>
            </a:r>
            <a:r>
              <a:rPr lang="el-GR" sz="2800" b="1" dirty="0" err="1" smtClean="0">
                <a:latin typeface="Calibri" pitchFamily="34" charset="0"/>
              </a:rPr>
              <a:t>Φερνάζη</a:t>
            </a:r>
            <a:r>
              <a:rPr lang="el-GR" sz="2800" b="1" dirty="0" smtClean="0">
                <a:latin typeface="Calibri" pitchFamily="34" charset="0"/>
              </a:rPr>
              <a:t>.</a:t>
            </a:r>
          </a:p>
          <a:p>
            <a:pPr algn="just">
              <a:buNone/>
            </a:pPr>
            <a:endParaRPr lang="el-GR" sz="2800" b="1" dirty="0" smtClean="0">
              <a:latin typeface="Calibri" pitchFamily="34" charset="0"/>
            </a:endParaRPr>
          </a:p>
          <a:p>
            <a:pPr algn="just"/>
            <a:endParaRPr lang="el-GR" sz="2800" b="1" dirty="0" smtClean="0">
              <a:latin typeface="Calibri" pitchFamily="34" charset="0"/>
            </a:endParaRPr>
          </a:p>
          <a:p>
            <a:endParaRPr lang="el-GR" sz="2800" b="1" dirty="0" smtClean="0">
              <a:latin typeface="Calibri" pitchFamily="34" charset="0"/>
            </a:endParaRPr>
          </a:p>
          <a:p>
            <a:endParaRPr lang="el-GR" b="1" dirty="0" smtClean="0">
              <a:latin typeface="Calibri" pitchFamily="34" charset="0"/>
            </a:endParaRPr>
          </a:p>
          <a:p>
            <a:endParaRPr lang="el-GR" b="1" dirty="0" smtClean="0">
              <a:latin typeface="Calibri" pitchFamily="34" charset="0"/>
            </a:endParaRPr>
          </a:p>
          <a:p>
            <a:endParaRPr lang="el-GR" b="1" dirty="0" smtClean="0">
              <a:latin typeface="Calibri" pitchFamily="34" charset="0"/>
            </a:endParaRPr>
          </a:p>
          <a:p>
            <a:endParaRPr lang="el-GR" b="1" dirty="0" smtClean="0">
              <a:latin typeface="Calibri" pitchFamily="34" charset="0"/>
            </a:endParaRPr>
          </a:p>
          <a:p>
            <a:endParaRPr lang="el-GR" b="1" dirty="0" smtClean="0">
              <a:latin typeface="Calibri" pitchFamily="34" charset="0"/>
            </a:endParaRPr>
          </a:p>
          <a:p>
            <a:endParaRPr lang="el-GR" b="1" dirty="0" smtClean="0">
              <a:latin typeface="Calibri" pitchFamily="34" charset="0"/>
            </a:endParaRPr>
          </a:p>
          <a:p>
            <a:endParaRPr lang="el-GR" b="1" dirty="0" smtClean="0">
              <a:latin typeface="Calibri" pitchFamily="34" charset="0"/>
            </a:endParaRPr>
          </a:p>
          <a:p>
            <a:endParaRPr lang="el-GR" b="1" dirty="0" smtClean="0">
              <a:latin typeface="Calibri" pitchFamily="34" charset="0"/>
            </a:endParaRPr>
          </a:p>
          <a:p>
            <a:endParaRPr lang="el-GR" b="1" dirty="0" smtClean="0">
              <a:latin typeface="Calibri" pitchFamily="34" charset="0"/>
            </a:endParaRPr>
          </a:p>
          <a:p>
            <a:endParaRPr lang="el-GR" b="1" dirty="0" smtClean="0">
              <a:latin typeface="Calibri" pitchFamily="34" charset="0"/>
            </a:endParaRPr>
          </a:p>
          <a:p>
            <a:endParaRPr lang="el-GR" b="1" dirty="0" smtClean="0">
              <a:latin typeface="Calibri" pitchFamily="34" charset="0"/>
            </a:endParaRPr>
          </a:p>
          <a:p>
            <a:endParaRPr lang="el-GR" b="1" dirty="0" smtClean="0">
              <a:latin typeface="Calibri" pitchFamily="34" charset="0"/>
            </a:endParaRPr>
          </a:p>
          <a:p>
            <a:endParaRPr lang="el-GR" b="1"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80572" y="725713"/>
            <a:ext cx="7445830" cy="5667829"/>
          </a:xfrm>
        </p:spPr>
        <p:style>
          <a:lnRef idx="2">
            <a:schemeClr val="dk1">
              <a:shade val="50000"/>
            </a:schemeClr>
          </a:lnRef>
          <a:fillRef idx="1">
            <a:schemeClr val="dk1"/>
          </a:fillRef>
          <a:effectRef idx="0">
            <a:schemeClr val="dk1"/>
          </a:effectRef>
          <a:fontRef idx="minor">
            <a:schemeClr val="lt1"/>
          </a:fontRef>
        </p:style>
        <p:txBody>
          <a:bodyPr/>
          <a:lstStyle/>
          <a:p>
            <a:pPr algn="ctr"/>
            <a:r>
              <a:rPr lang="el-GR" sz="4000" dirty="0" smtClean="0">
                <a:latin typeface="Calibri" pitchFamily="34" charset="0"/>
              </a:rPr>
              <a:t>Είναι αυτή μια γνώριμη τακτική του Καβάφη: </a:t>
            </a:r>
          </a:p>
          <a:p>
            <a:pPr algn="ctr"/>
            <a:endParaRPr lang="el-GR" sz="4000" dirty="0" smtClean="0">
              <a:latin typeface="Calibri" pitchFamily="34" charset="0"/>
            </a:endParaRPr>
          </a:p>
          <a:p>
            <a:pPr algn="ctr"/>
            <a:r>
              <a:rPr lang="el-GR" sz="4000" dirty="0" smtClean="0">
                <a:latin typeface="Calibri" pitchFamily="34" charset="0"/>
              </a:rPr>
              <a:t>Η ειρωνική φωνή: σύνθεση  λεκτικής και δραματικής ειρωνείας</a:t>
            </a:r>
          </a:p>
          <a:p>
            <a:pPr algn="ctr"/>
            <a:endParaRPr lang="el-GR" sz="4000" dirty="0" smtClean="0">
              <a:latin typeface="Calibri" pitchFamily="34" charset="0"/>
            </a:endParaRPr>
          </a:p>
          <a:p>
            <a:pPr algn="ctr"/>
            <a:r>
              <a:rPr lang="el-GR" sz="4000" dirty="0" smtClean="0">
                <a:latin typeface="Calibri" pitchFamily="34" charset="0"/>
              </a:rPr>
              <a:t>(Βαγενάς)</a:t>
            </a:r>
          </a:p>
          <a:p>
            <a:pPr algn="ctr"/>
            <a:endParaRPr lang="el-GR" sz="4000" dirty="0" smtClean="0">
              <a:latin typeface="Calibri" pitchFamily="34" charset="0"/>
            </a:endParaRPr>
          </a:p>
          <a:p>
            <a:pPr algn="ctr"/>
            <a:endParaRPr lang="el-GR" sz="4000" dirty="0"/>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77799" y="245610"/>
            <a:ext cx="6316662" cy="1143000"/>
          </a:xfrm>
        </p:spPr>
        <p:txBody>
          <a:bodyPr/>
          <a:lstStyle/>
          <a:p>
            <a:r>
              <a:rPr lang="el-GR" dirty="0" smtClean="0">
                <a:latin typeface="Calibri" pitchFamily="34" charset="0"/>
              </a:rPr>
              <a:t>Η καβαφική ειρωνεία</a:t>
            </a:r>
            <a:endParaRPr lang="el-GR" dirty="0">
              <a:latin typeface="Calibri" pitchFamily="34" charset="0"/>
            </a:endParaRPr>
          </a:p>
        </p:txBody>
      </p:sp>
      <p:sp>
        <p:nvSpPr>
          <p:cNvPr id="3" name="2 - Θέση περιεχομένου"/>
          <p:cNvSpPr>
            <a:spLocks noGrp="1"/>
          </p:cNvSpPr>
          <p:nvPr>
            <p:ph idx="1"/>
          </p:nvPr>
        </p:nvSpPr>
        <p:spPr>
          <a:xfrm>
            <a:off x="281354" y="1463040"/>
            <a:ext cx="8738821" cy="4663123"/>
          </a:xfrm>
          <a:solidFill>
            <a:schemeClr val="accent3"/>
          </a:solidFill>
        </p:spPr>
        <p:txBody>
          <a:bodyPr/>
          <a:lstStyle/>
          <a:p>
            <a:r>
              <a:rPr lang="el-GR" b="1" dirty="0" smtClean="0">
                <a:latin typeface="Calibri" pitchFamily="34" charset="0"/>
              </a:rPr>
              <a:t>Αρχίζει ήδη από τον πρώτο στίχο:</a:t>
            </a:r>
          </a:p>
          <a:p>
            <a:endParaRPr lang="el-GR" b="1" dirty="0" smtClean="0">
              <a:latin typeface="Calibri" pitchFamily="34" charset="0"/>
            </a:endParaRPr>
          </a:p>
          <a:p>
            <a:r>
              <a:rPr lang="el-GR" b="1" dirty="0" smtClean="0">
                <a:latin typeface="Calibri" pitchFamily="34" charset="0"/>
              </a:rPr>
              <a:t>Το σημαντικότερο </a:t>
            </a:r>
            <a:r>
              <a:rPr lang="el-GR" b="1" i="1" dirty="0" smtClean="0">
                <a:latin typeface="Calibri" pitchFamily="34" charset="0"/>
              </a:rPr>
              <a:t>(«</a:t>
            </a:r>
            <a:r>
              <a:rPr lang="el-GR" b="1" i="1" dirty="0" err="1" smtClean="0">
                <a:latin typeface="Calibri" pitchFamily="34" charset="0"/>
              </a:rPr>
              <a:t>σπουδαίον</a:t>
            </a:r>
            <a:r>
              <a:rPr lang="el-GR" b="1" i="1" dirty="0" smtClean="0">
                <a:latin typeface="Calibri" pitchFamily="34" charset="0"/>
              </a:rPr>
              <a:t>»)</a:t>
            </a:r>
            <a:r>
              <a:rPr lang="el-GR" b="1" dirty="0" smtClean="0">
                <a:latin typeface="Calibri" pitchFamily="34" charset="0"/>
              </a:rPr>
              <a:t> μέρος του ποιήματος του </a:t>
            </a:r>
            <a:r>
              <a:rPr lang="el-GR" b="1" dirty="0" err="1" smtClean="0">
                <a:latin typeface="Calibri" pitchFamily="34" charset="0"/>
              </a:rPr>
              <a:t>Φερνάζη</a:t>
            </a:r>
            <a:r>
              <a:rPr lang="el-GR" b="1" dirty="0" smtClean="0">
                <a:latin typeface="Calibri" pitchFamily="34" charset="0"/>
              </a:rPr>
              <a:t> είναι … ο τρόπος με τον οποίο </a:t>
            </a:r>
            <a:r>
              <a:rPr lang="el-GR" b="1" i="1" dirty="0" smtClean="0">
                <a:latin typeface="Calibri" pitchFamily="34" charset="0"/>
              </a:rPr>
              <a:t>«παρέλαβε»</a:t>
            </a:r>
            <a:r>
              <a:rPr lang="el-GR" b="1" dirty="0" smtClean="0">
                <a:latin typeface="Calibri" pitchFamily="34" charset="0"/>
              </a:rPr>
              <a:t> ο Δαρείος τη βασιλεία των Περσών (στ.1-4). </a:t>
            </a:r>
          </a:p>
          <a:p>
            <a:endParaRPr lang="el-GR" b="1" dirty="0" smtClean="0">
              <a:latin typeface="Calibri" pitchFamily="34" charset="0"/>
            </a:endParaRPr>
          </a:p>
          <a:p>
            <a:r>
              <a:rPr lang="el-GR" b="1" dirty="0" smtClean="0">
                <a:latin typeface="Calibri" pitchFamily="34" charset="0"/>
              </a:rPr>
              <a:t>Η ειρωνεία έγκειται στη υπερβολική σημασία που αποδίδεται στον τρόπο που πήρε ο Πέρσης βασιλιάς την εξουσία, καθώς και στη χρήση του ρήματος</a:t>
            </a:r>
            <a:r>
              <a:rPr lang="el-GR" b="1" i="1" dirty="0" smtClean="0">
                <a:latin typeface="Calibri" pitchFamily="34" charset="0"/>
              </a:rPr>
              <a:t> «παρέλαβε» </a:t>
            </a:r>
            <a:r>
              <a:rPr lang="el-GR" b="1" dirty="0" smtClean="0">
                <a:latin typeface="Calibri" pitchFamily="34" charset="0"/>
              </a:rPr>
              <a:t>δεν αρμόζει , αφού τη σφετερίστηκε με αιματηρό τρόπο. </a:t>
            </a:r>
            <a:endParaRPr lang="el-GR" b="1"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80571" y="274638"/>
            <a:ext cx="8101467" cy="988105"/>
          </a:xfrm>
        </p:spPr>
        <p:txBody>
          <a:bodyPr/>
          <a:lstStyle/>
          <a:p>
            <a:r>
              <a:rPr lang="el-GR" sz="2000" b="1" dirty="0" smtClean="0">
                <a:latin typeface="Calibri" pitchFamily="34" charset="0"/>
              </a:rPr>
              <a:t>Τα τρία «κλειδιά» της ποίησής του (Στρ. </a:t>
            </a:r>
            <a:r>
              <a:rPr lang="el-GR" sz="2000" b="1" dirty="0" err="1" smtClean="0">
                <a:latin typeface="Calibri" pitchFamily="34" charset="0"/>
              </a:rPr>
              <a:t>Tσίρκας</a:t>
            </a:r>
            <a:r>
              <a:rPr lang="el-GR" sz="2000" b="1" dirty="0" smtClean="0">
                <a:latin typeface="Calibri" pitchFamily="34" charset="0"/>
              </a:rPr>
              <a:t>, Ο </a:t>
            </a:r>
            <a:r>
              <a:rPr lang="el-GR" sz="2000" b="1" i="1" dirty="0" err="1" smtClean="0">
                <a:latin typeface="Calibri" pitchFamily="34" charset="0"/>
              </a:rPr>
              <a:t>Kαβάφης</a:t>
            </a:r>
            <a:r>
              <a:rPr lang="el-GR" sz="2000" b="1" i="1" dirty="0" smtClean="0">
                <a:latin typeface="Calibri" pitchFamily="34" charset="0"/>
              </a:rPr>
              <a:t> και η </a:t>
            </a:r>
            <a:r>
              <a:rPr lang="el-GR" sz="2000" b="1" i="1" dirty="0" err="1" smtClean="0">
                <a:latin typeface="Calibri" pitchFamily="34" charset="0"/>
              </a:rPr>
              <a:t>Eποχή</a:t>
            </a:r>
            <a:r>
              <a:rPr lang="el-GR" sz="2000" b="1" i="1" dirty="0" smtClean="0">
                <a:latin typeface="Calibri" pitchFamily="34" charset="0"/>
              </a:rPr>
              <a:t> του</a:t>
            </a:r>
            <a:r>
              <a:rPr lang="el-GR" sz="2000" b="1" dirty="0" smtClean="0">
                <a:latin typeface="Calibri" pitchFamily="34" charset="0"/>
              </a:rPr>
              <a:t>, 1958) </a:t>
            </a:r>
            <a:br>
              <a:rPr lang="el-GR" sz="2000" b="1" dirty="0" smtClean="0">
                <a:latin typeface="Calibri" pitchFamily="34" charset="0"/>
              </a:rPr>
            </a:br>
            <a:endParaRPr lang="el-GR" sz="2000" b="1" dirty="0">
              <a:latin typeface="Calibri" pitchFamily="34" charset="0"/>
            </a:endParaRPr>
          </a:p>
        </p:txBody>
      </p:sp>
      <p:sp>
        <p:nvSpPr>
          <p:cNvPr id="3" name="2 - Θέση περιεχομένου"/>
          <p:cNvSpPr>
            <a:spLocks noGrp="1"/>
          </p:cNvSpPr>
          <p:nvPr>
            <p:ph idx="1"/>
          </p:nvPr>
        </p:nvSpPr>
        <p:spPr>
          <a:xfrm>
            <a:off x="290287" y="1262744"/>
            <a:ext cx="8592456" cy="5595256"/>
          </a:xfrm>
        </p:spPr>
        <p:style>
          <a:lnRef idx="1">
            <a:schemeClr val="accent4"/>
          </a:lnRef>
          <a:fillRef idx="3">
            <a:schemeClr val="accent4"/>
          </a:fillRef>
          <a:effectRef idx="2">
            <a:schemeClr val="accent4"/>
          </a:effectRef>
          <a:fontRef idx="minor">
            <a:schemeClr val="lt1"/>
          </a:fontRef>
        </p:style>
        <p:txBody>
          <a:bodyPr/>
          <a:lstStyle/>
          <a:p>
            <a:r>
              <a:rPr lang="el-GR" dirty="0" smtClean="0"/>
              <a:t>«Το βασικό μοτίβο το δίνει το πρώτο «κλειδί»  η λόγια πηγή, το ιστορικό γεγονός .</a:t>
            </a:r>
          </a:p>
          <a:p>
            <a:pPr>
              <a:buNone/>
            </a:pPr>
            <a:r>
              <a:rPr lang="el-GR" dirty="0" smtClean="0"/>
              <a:t>	Το δεύτερο «κλειδί»:  το σύγχρονο, το πραγματικό γεγονός.</a:t>
            </a:r>
          </a:p>
          <a:p>
            <a:r>
              <a:rPr lang="el-GR" dirty="0" smtClean="0"/>
              <a:t>Το τρίτο : τα βιώματα του ποιητή, το ψυχικό γεγονός.</a:t>
            </a:r>
          </a:p>
          <a:p>
            <a:endParaRPr lang="el-GR" sz="1800" dirty="0" smtClean="0"/>
          </a:p>
          <a:p>
            <a:pPr algn="just"/>
            <a:r>
              <a:rPr lang="el-GR" dirty="0" smtClean="0"/>
              <a:t>«H αρμονική αντιστοιχία των τριών κλειδιών δίνει στο καβαφικό ποίημα το βάθος. </a:t>
            </a:r>
            <a:r>
              <a:rPr lang="el-GR" dirty="0" err="1" smtClean="0"/>
              <a:t>Bάθος</a:t>
            </a:r>
            <a:r>
              <a:rPr lang="el-GR" dirty="0" smtClean="0"/>
              <a:t> χρόνου· βάθος οράματος· βάθος σκέψης· βάθος συγκίνησης. </a:t>
            </a:r>
            <a:r>
              <a:rPr lang="el-GR" dirty="0" err="1" smtClean="0"/>
              <a:t>Tα</a:t>
            </a:r>
            <a:r>
              <a:rPr lang="el-GR" dirty="0" smtClean="0"/>
              <a:t> δύο πρώτα κλειδιά (δηλ. το συγκεκριμένο περιστατικό και η λόγια ιστορική πηγή) λειτουργούν σαν δυο καθρέφτες στημένοι αντικριστά· γεννούν την αίσθηση μιας απύθμενης προοπτικής. </a:t>
            </a:r>
            <a:r>
              <a:rPr lang="el-GR" dirty="0" err="1" smtClean="0"/>
              <a:t>Aνάμεσα</a:t>
            </a:r>
            <a:r>
              <a:rPr lang="el-GR" dirty="0" smtClean="0"/>
              <a:t> στους δυο καθρέφτες ο ποιητής υψώνει τη λάμπα του, το ψυχικό εγώ του</a:t>
            </a:r>
            <a:r>
              <a:rPr lang="el-GR" sz="1800" dirty="0" smtClean="0"/>
              <a:t>.</a:t>
            </a:r>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83545" y="316841"/>
            <a:ext cx="6122230" cy="639762"/>
          </a:xfrm>
        </p:spPr>
        <p:txBody>
          <a:bodyPr/>
          <a:lstStyle/>
          <a:p>
            <a:r>
              <a:rPr lang="el-GR" dirty="0" smtClean="0">
                <a:latin typeface="Calibri" pitchFamily="34" charset="0"/>
              </a:rPr>
              <a:t>Η καβαφική ειρωνεία</a:t>
            </a:r>
            <a:endParaRPr lang="el-GR" dirty="0"/>
          </a:p>
        </p:txBody>
      </p:sp>
      <p:sp>
        <p:nvSpPr>
          <p:cNvPr id="3" name="2 - Θέση περιεχομένου"/>
          <p:cNvSpPr>
            <a:spLocks noGrp="1"/>
          </p:cNvSpPr>
          <p:nvPr>
            <p:ph idx="1"/>
          </p:nvPr>
        </p:nvSpPr>
        <p:spPr>
          <a:xfrm>
            <a:off x="196948" y="984738"/>
            <a:ext cx="8823227" cy="5683348"/>
          </a:xfrm>
        </p:spPr>
        <p:style>
          <a:lnRef idx="1">
            <a:schemeClr val="accent2"/>
          </a:lnRef>
          <a:fillRef idx="2">
            <a:schemeClr val="accent2"/>
          </a:fillRef>
          <a:effectRef idx="1">
            <a:schemeClr val="accent2"/>
          </a:effectRef>
          <a:fontRef idx="minor">
            <a:schemeClr val="dk1"/>
          </a:fontRef>
        </p:style>
        <p:txBody>
          <a:bodyPr/>
          <a:lstStyle/>
          <a:p>
            <a:r>
              <a:rPr lang="el-GR" sz="2800" b="1" dirty="0" smtClean="0">
                <a:latin typeface="Calibri" pitchFamily="34" charset="0"/>
              </a:rPr>
              <a:t>Συνεχίζεται με το δίλημμα του </a:t>
            </a:r>
            <a:r>
              <a:rPr lang="el-GR" sz="2800" b="1" dirty="0" err="1" smtClean="0">
                <a:latin typeface="Calibri" pitchFamily="34" charset="0"/>
              </a:rPr>
              <a:t>Φερνάζη</a:t>
            </a:r>
            <a:r>
              <a:rPr lang="el-GR" sz="2800" b="1" dirty="0" smtClean="0">
                <a:latin typeface="Calibri" pitchFamily="34" charset="0"/>
              </a:rPr>
              <a:t> ως προς τα αισθήματα του Δαρείου, για τα οποία επιστρατεύει τη φιλοσοφία: </a:t>
            </a:r>
            <a:r>
              <a:rPr lang="el-GR" sz="2800" b="1" i="1" dirty="0" smtClean="0">
                <a:latin typeface="Calibri" pitchFamily="34" charset="0"/>
              </a:rPr>
              <a:t>«εδώ / χρειάζεται φιλοσοφία</a:t>
            </a:r>
            <a:r>
              <a:rPr lang="el-GR" sz="2800" b="1" i="1" baseline="30000" dirty="0" smtClean="0">
                <a:latin typeface="Calibri" pitchFamily="34" charset="0"/>
              </a:rPr>
              <a:t>. </a:t>
            </a:r>
            <a:r>
              <a:rPr lang="el-GR" sz="2800" b="1" i="1" dirty="0" smtClean="0">
                <a:latin typeface="Calibri" pitchFamily="34" charset="0"/>
              </a:rPr>
              <a:t>πρέπει ν' αναλύσει / τα αισθήματα που θα </a:t>
            </a:r>
            <a:r>
              <a:rPr lang="el-GR" sz="2800" b="1" i="1" dirty="0" err="1" smtClean="0">
                <a:latin typeface="Calibri" pitchFamily="34" charset="0"/>
              </a:rPr>
              <a:t>είχεν</a:t>
            </a:r>
            <a:r>
              <a:rPr lang="el-GR" sz="2800" b="1" i="1" dirty="0" smtClean="0">
                <a:latin typeface="Calibri" pitchFamily="34" charset="0"/>
              </a:rPr>
              <a:t> ο Δαρείος».</a:t>
            </a:r>
            <a:r>
              <a:rPr lang="el-GR" sz="2800" b="1" dirty="0" smtClean="0">
                <a:latin typeface="Calibri" pitchFamily="34" charset="0"/>
              </a:rPr>
              <a:t> </a:t>
            </a:r>
          </a:p>
          <a:p>
            <a:endParaRPr lang="el-GR" sz="2800" b="1" dirty="0" smtClean="0">
              <a:latin typeface="Calibri" pitchFamily="34" charset="0"/>
            </a:endParaRPr>
          </a:p>
          <a:p>
            <a:r>
              <a:rPr lang="el-GR" sz="2800" b="1" dirty="0" smtClean="0">
                <a:latin typeface="Calibri" pitchFamily="34" charset="0"/>
              </a:rPr>
              <a:t>Το δίλημμα: να αποδώσει </a:t>
            </a:r>
            <a:r>
              <a:rPr lang="el-GR" sz="2800" b="1" i="1" dirty="0" smtClean="0">
                <a:latin typeface="Calibri" pitchFamily="34" charset="0"/>
              </a:rPr>
              <a:t>«</a:t>
            </a:r>
            <a:r>
              <a:rPr lang="el-GR" sz="2800" b="1" i="1" dirty="0" err="1" smtClean="0">
                <a:latin typeface="Calibri" pitchFamily="34" charset="0"/>
              </a:rPr>
              <a:t>υπεροψίαν</a:t>
            </a:r>
            <a:r>
              <a:rPr lang="el-GR" sz="2800" b="1" i="1" dirty="0" smtClean="0">
                <a:latin typeface="Calibri" pitchFamily="34" charset="0"/>
              </a:rPr>
              <a:t> και </a:t>
            </a:r>
            <a:r>
              <a:rPr lang="el-GR" sz="2800" b="1" i="1" dirty="0" err="1" smtClean="0">
                <a:latin typeface="Calibri" pitchFamily="34" charset="0"/>
              </a:rPr>
              <a:t>μέθην</a:t>
            </a:r>
            <a:r>
              <a:rPr lang="el-GR" sz="2800" b="1" i="1" dirty="0" smtClean="0">
                <a:latin typeface="Calibri" pitchFamily="34" charset="0"/>
              </a:rPr>
              <a:t>»</a:t>
            </a:r>
            <a:r>
              <a:rPr lang="el-GR" sz="2800" b="1" dirty="0" smtClean="0">
                <a:latin typeface="Calibri" pitchFamily="34" charset="0"/>
              </a:rPr>
              <a:t> στο Δαρείο ή μάλλον </a:t>
            </a:r>
            <a:r>
              <a:rPr lang="el-GR" sz="2800" b="1" i="1" dirty="0" smtClean="0">
                <a:latin typeface="Calibri" pitchFamily="34" charset="0"/>
              </a:rPr>
              <a:t>«σαν </a:t>
            </a:r>
            <a:r>
              <a:rPr lang="el-GR" sz="2800" b="1" i="1" dirty="0" err="1" smtClean="0">
                <a:latin typeface="Calibri" pitchFamily="34" charset="0"/>
              </a:rPr>
              <a:t>κατανόησι</a:t>
            </a:r>
            <a:r>
              <a:rPr lang="el-GR" sz="2800" b="1" i="1" dirty="0" smtClean="0">
                <a:latin typeface="Calibri" pitchFamily="34" charset="0"/>
              </a:rPr>
              <a:t> της ματαιότητος των μεγαλείων»</a:t>
            </a:r>
            <a:r>
              <a:rPr lang="el-GR" sz="2800" b="1" dirty="0" smtClean="0">
                <a:latin typeface="Calibri" pitchFamily="34" charset="0"/>
              </a:rPr>
              <a:t> (στ.9-10)</a:t>
            </a:r>
            <a:r>
              <a:rPr lang="el-GR" sz="2800" b="1" i="1" dirty="0" smtClean="0">
                <a:latin typeface="Calibri" pitchFamily="34" charset="0"/>
              </a:rPr>
              <a:t>. </a:t>
            </a:r>
          </a:p>
          <a:p>
            <a:r>
              <a:rPr lang="el-GR" sz="2800" b="1" dirty="0" smtClean="0">
                <a:latin typeface="Calibri" pitchFamily="34" charset="0"/>
              </a:rPr>
              <a:t>Η πρώτη ερμηνεία είναι εκφραστικά πιο εύστοχη και ως εκ τούτου πιο πιθανή, ενώ η δεύτερη αποτελεί μια "δύσκαμπτη περίφραση« (Μαρωνίτης). </a:t>
            </a:r>
            <a:endParaRPr lang="el-GR" sz="2800" b="1" dirty="0">
              <a:latin typeface="Calibri" pitchFamily="34" charset="0"/>
            </a:endParaRPr>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60274" y="1295400"/>
            <a:ext cx="6326187" cy="4525963"/>
          </a:xfrm>
          <a:solidFill>
            <a:schemeClr val="tx1"/>
          </a:solidFill>
        </p:spPr>
        <p:txBody>
          <a:bodyPr/>
          <a:lstStyle/>
          <a:p>
            <a:r>
              <a:rPr lang="el-GR" sz="3600" b="1" dirty="0" smtClean="0">
                <a:solidFill>
                  <a:srgbClr val="FFFFFF"/>
                </a:solidFill>
                <a:latin typeface="Calibri" pitchFamily="34" charset="0"/>
              </a:rPr>
              <a:t>Η πρώτη ερμηνεία βέβαια δεν είναι κολακευτική για το Δαρείο και το Μιθριδάτη, αλλά είναι </a:t>
            </a:r>
            <a:r>
              <a:rPr lang="el-GR" sz="3600" b="1" dirty="0" smtClean="0">
                <a:solidFill>
                  <a:schemeClr val="bg1"/>
                </a:solidFill>
                <a:latin typeface="Calibri" pitchFamily="34" charset="0"/>
              </a:rPr>
              <a:t>ιστορικά αληθής</a:t>
            </a:r>
            <a:r>
              <a:rPr lang="el-GR" sz="3600" b="1" dirty="0" smtClean="0">
                <a:solidFill>
                  <a:srgbClr val="FFFFFF"/>
                </a:solidFill>
                <a:latin typeface="Calibri" pitchFamily="34" charset="0"/>
              </a:rPr>
              <a:t>, ενώ η δεύτερη είναι </a:t>
            </a:r>
            <a:r>
              <a:rPr lang="el-GR" sz="3600" b="1" dirty="0" smtClean="0">
                <a:solidFill>
                  <a:schemeClr val="bg1"/>
                </a:solidFill>
                <a:latin typeface="Calibri" pitchFamily="34" charset="0"/>
              </a:rPr>
              <a:t>αντιποιητική και ιστορικά αναληθής</a:t>
            </a:r>
            <a:r>
              <a:rPr lang="el-GR" sz="3600" b="1" dirty="0" smtClean="0">
                <a:solidFill>
                  <a:srgbClr val="FFFFFF"/>
                </a:solidFill>
                <a:latin typeface="Calibri" pitchFamily="34" charset="0"/>
              </a:rPr>
              <a:t>.</a:t>
            </a:r>
          </a:p>
          <a:p>
            <a:endParaRPr lang="el-GR" sz="3600" dirty="0">
              <a:solidFill>
                <a:srgbClr val="FFFFFF"/>
              </a:solidFill>
            </a:endParaRPr>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1016" y="899886"/>
            <a:ext cx="8809160" cy="5226277"/>
          </a:xfrm>
        </p:spPr>
        <p:style>
          <a:lnRef idx="2">
            <a:schemeClr val="dk1"/>
          </a:lnRef>
          <a:fillRef idx="1">
            <a:schemeClr val="lt1"/>
          </a:fillRef>
          <a:effectRef idx="0">
            <a:schemeClr val="dk1"/>
          </a:effectRef>
          <a:fontRef idx="minor">
            <a:schemeClr val="dk1"/>
          </a:fontRef>
        </p:style>
        <p:txBody>
          <a:bodyPr/>
          <a:lstStyle/>
          <a:p>
            <a:pPr algn="just"/>
            <a:r>
              <a:rPr lang="el-GR" sz="3200" b="1" dirty="0" smtClean="0">
                <a:latin typeface="Calibri" pitchFamily="34" charset="0"/>
              </a:rPr>
              <a:t>Φαίνεται τελικά πως για ένα ποιητή δεν έχει τόση σημασία η ιστορική αλήθεια, όσο η ποιητική τέχνη.</a:t>
            </a:r>
          </a:p>
          <a:p>
            <a:pPr algn="just"/>
            <a:endParaRPr lang="el-GR" sz="3200" b="1" dirty="0" smtClean="0">
              <a:latin typeface="Calibri" pitchFamily="34" charset="0"/>
            </a:endParaRPr>
          </a:p>
          <a:p>
            <a:pPr algn="just"/>
            <a:r>
              <a:rPr lang="el-GR" sz="3200" b="1" dirty="0" smtClean="0">
                <a:latin typeface="Calibri" pitchFamily="34" charset="0"/>
              </a:rPr>
              <a:t>Ο </a:t>
            </a:r>
            <a:r>
              <a:rPr lang="el-GR" sz="3200" b="1" dirty="0" err="1" smtClean="0">
                <a:latin typeface="Calibri" pitchFamily="34" charset="0"/>
              </a:rPr>
              <a:t>Φερνάζης</a:t>
            </a:r>
            <a:r>
              <a:rPr lang="el-GR" sz="3200" b="1" dirty="0" smtClean="0">
                <a:latin typeface="Calibri" pitchFamily="34" charset="0"/>
              </a:rPr>
              <a:t>, λοιπόν, δεν μπορεί να αποφασίσει και σκέπτεται </a:t>
            </a:r>
            <a:r>
              <a:rPr lang="el-GR" sz="3200" b="1" i="1" dirty="0" smtClean="0">
                <a:latin typeface="Calibri" pitchFamily="34" charset="0"/>
              </a:rPr>
              <a:t>«βαθέως»</a:t>
            </a:r>
            <a:r>
              <a:rPr lang="el-GR" sz="3200" b="1" dirty="0" smtClean="0">
                <a:latin typeface="Calibri" pitchFamily="34" charset="0"/>
              </a:rPr>
              <a:t> το θέμα (στ.11), επίρρημα που εμπεριέχει ανεπαίσθητη ειρωνεία για τη σοβαρότητα με την οποία ο ποιητής «φιλοσοφεί» ένα ασήμαντο θέμα.</a:t>
            </a:r>
            <a:endParaRPr lang="el-GR" sz="3200" b="1" dirty="0">
              <a:latin typeface="Calibri" pitchFamily="34" charset="0"/>
            </a:endParaRPr>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54743" y="274638"/>
            <a:ext cx="8265432" cy="654276"/>
          </a:xfrm>
        </p:spPr>
        <p:txBody>
          <a:bodyPr/>
          <a:lstStyle/>
          <a:p>
            <a:r>
              <a:rPr lang="el-GR" dirty="0" smtClean="0">
                <a:solidFill>
                  <a:srgbClr val="C00000"/>
                </a:solidFill>
                <a:latin typeface="Calibri" pitchFamily="34" charset="0"/>
              </a:rPr>
              <a:t>Η καβαφική ειρωνεία</a:t>
            </a:r>
            <a:endParaRPr lang="el-GR" dirty="0">
              <a:solidFill>
                <a:srgbClr val="C00000"/>
              </a:solidFill>
            </a:endParaRPr>
          </a:p>
        </p:txBody>
      </p:sp>
      <p:sp>
        <p:nvSpPr>
          <p:cNvPr id="3" name="2 - Θέση περιεχομένου"/>
          <p:cNvSpPr>
            <a:spLocks noGrp="1"/>
          </p:cNvSpPr>
          <p:nvPr>
            <p:ph idx="1"/>
          </p:nvPr>
        </p:nvSpPr>
        <p:spPr>
          <a:xfrm>
            <a:off x="261257" y="1132114"/>
            <a:ext cx="8700860" cy="5429479"/>
          </a:xfrm>
        </p:spPr>
        <p:txBody>
          <a:bodyPr/>
          <a:lstStyle/>
          <a:p>
            <a:r>
              <a:rPr lang="el-GR" b="1" dirty="0" smtClean="0">
                <a:latin typeface="Calibri" pitchFamily="34" charset="0"/>
              </a:rPr>
              <a:t>Η ειρωνεία συνεχίζεται με την αναγγελία της "βαρυσήμαντης είδησης" και της αντίδρασης του </a:t>
            </a:r>
            <a:r>
              <a:rPr lang="el-GR" b="1" dirty="0" err="1" smtClean="0">
                <a:latin typeface="Calibri" pitchFamily="34" charset="0"/>
              </a:rPr>
              <a:t>Φερνάζη</a:t>
            </a:r>
            <a:r>
              <a:rPr lang="el-GR" b="1" dirty="0" smtClean="0">
                <a:latin typeface="Calibri" pitchFamily="34" charset="0"/>
              </a:rPr>
              <a:t> με το επίθετο «ενεός».</a:t>
            </a:r>
          </a:p>
          <a:p>
            <a:endParaRPr lang="el-GR" b="1" dirty="0" smtClean="0">
              <a:latin typeface="Calibri" pitchFamily="34" charset="0"/>
            </a:endParaRPr>
          </a:p>
          <a:p>
            <a:r>
              <a:rPr lang="el-GR" b="1" dirty="0" smtClean="0">
                <a:latin typeface="Calibri" pitchFamily="34" charset="0"/>
              </a:rPr>
              <a:t>Ειρωνική είναι και η επανάληψη του μακροσκελούς τίτλου του Μιθριδάτη: τώρα ο βασιλιάς θα πρέπει να αποδείξει έμπρακτα την αξία των τίτλων του. («Τι συμφορά»)</a:t>
            </a:r>
          </a:p>
          <a:p>
            <a:endParaRPr lang="el-GR" b="1" dirty="0" smtClean="0">
              <a:latin typeface="Calibri" pitchFamily="34" charset="0"/>
            </a:endParaRPr>
          </a:p>
          <a:p>
            <a:r>
              <a:rPr lang="el-GR" b="1" dirty="0" smtClean="0">
                <a:latin typeface="Calibri" pitchFamily="34" charset="0"/>
              </a:rPr>
              <a:t>Για το </a:t>
            </a:r>
            <a:r>
              <a:rPr lang="el-GR" b="1" dirty="0" err="1" smtClean="0">
                <a:latin typeface="Calibri" pitchFamily="34" charset="0"/>
              </a:rPr>
              <a:t>Φερνάζη</a:t>
            </a:r>
            <a:r>
              <a:rPr lang="el-GR" b="1" dirty="0" smtClean="0">
                <a:latin typeface="Calibri" pitchFamily="34" charset="0"/>
              </a:rPr>
              <a:t> είναι άτοπο και οξύμωρο ο Μιθριδάτης μέσα σε πόλεμο να ασχοληθεί με ελληνικά ποιήματα. Είναι ειρωνεία να ασχολείται κάποιος με την τέχνη, όταν η χώρα του βρίσκεται σε κίνδυνο («φαντάσου»).</a:t>
            </a:r>
            <a:endParaRPr lang="el-GR" b="1" dirty="0">
              <a:latin typeface="Calibri" pitchFamily="34" charset="0"/>
            </a:endParaRPr>
          </a:p>
        </p:txBody>
      </p:sp>
    </p:spTree>
  </p:cSld>
  <p:clrMapOvr>
    <a:masterClrMapping/>
  </p:clrMapOvr>
  <p:transition>
    <p:cut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1354" y="274638"/>
            <a:ext cx="8738821" cy="1143000"/>
          </a:xfrm>
        </p:spPr>
        <p:txBody>
          <a:bodyPr/>
          <a:lstStyle/>
          <a:p>
            <a:r>
              <a:rPr lang="el-GR" dirty="0" smtClean="0">
                <a:latin typeface="Calibri" pitchFamily="34" charset="0"/>
              </a:rPr>
              <a:t>Η καβαφική ειρωνεία</a:t>
            </a:r>
            <a:endParaRPr lang="el-GR" dirty="0"/>
          </a:p>
        </p:txBody>
      </p:sp>
      <p:sp>
        <p:nvSpPr>
          <p:cNvPr id="3" name="2 - Θέση περιεχομένου"/>
          <p:cNvSpPr>
            <a:spLocks noGrp="1"/>
          </p:cNvSpPr>
          <p:nvPr>
            <p:ph idx="1"/>
          </p:nvPr>
        </p:nvSpPr>
        <p:spPr>
          <a:xfrm>
            <a:off x="450166" y="1600200"/>
            <a:ext cx="8570009" cy="4525963"/>
          </a:xfrm>
        </p:spPr>
        <p:txBody>
          <a:bodyPr/>
          <a:lstStyle/>
          <a:p>
            <a:r>
              <a:rPr lang="el-GR" sz="3200" dirty="0" smtClean="0">
                <a:latin typeface="Calibri" pitchFamily="34" charset="0"/>
              </a:rPr>
              <a:t>Η λέξη </a:t>
            </a:r>
            <a:r>
              <a:rPr lang="el-GR" sz="3200" i="1" dirty="0" smtClean="0">
                <a:latin typeface="Calibri" pitchFamily="34" charset="0"/>
              </a:rPr>
              <a:t>«</a:t>
            </a:r>
            <a:r>
              <a:rPr lang="el-GR" sz="3200" dirty="0" smtClean="0">
                <a:latin typeface="Calibri" pitchFamily="34" charset="0"/>
              </a:rPr>
              <a:t>Ατυχία!</a:t>
            </a:r>
            <a:r>
              <a:rPr lang="el-GR" sz="3200" i="1" dirty="0" smtClean="0">
                <a:latin typeface="Calibri" pitchFamily="34" charset="0"/>
              </a:rPr>
              <a:t>» </a:t>
            </a:r>
            <a:r>
              <a:rPr lang="el-GR" sz="3200" dirty="0" smtClean="0">
                <a:latin typeface="Calibri" pitchFamily="34" charset="0"/>
              </a:rPr>
              <a:t>και όλος ο «σκηνικός» μονόλογος δείχνουν το «δράμα» του </a:t>
            </a:r>
            <a:r>
              <a:rPr lang="el-GR" sz="3200" dirty="0" err="1" smtClean="0">
                <a:latin typeface="Calibri" pitchFamily="34" charset="0"/>
              </a:rPr>
              <a:t>Φερνάζη</a:t>
            </a:r>
            <a:r>
              <a:rPr lang="el-GR" sz="3200" dirty="0" smtClean="0">
                <a:latin typeface="Calibri" pitchFamily="34" charset="0"/>
              </a:rPr>
              <a:t>, που ενδιαφέρεται περισσότερο για την εύνοια του Μιθριδάτη και τη βελτίωση της θέσης του, παρά για τον πόλεμο ή για το περιεχόμενο της ποίησής του : </a:t>
            </a:r>
            <a:r>
              <a:rPr lang="el-GR" sz="3200" i="1" dirty="0" smtClean="0">
                <a:latin typeface="Calibri" pitchFamily="34" charset="0"/>
              </a:rPr>
              <a:t>«</a:t>
            </a:r>
            <a:r>
              <a:rPr lang="el-GR" sz="3200" dirty="0" smtClean="0">
                <a:latin typeface="Calibri" pitchFamily="34" charset="0"/>
              </a:rPr>
              <a:t>Τι αναβολή, τι αναβολή στα σχέδιά του». </a:t>
            </a:r>
          </a:p>
          <a:p>
            <a:endParaRPr lang="el-GR" sz="3200" dirty="0" smtClean="0">
              <a:latin typeface="Calibri" pitchFamily="34" charset="0"/>
            </a:endParaRPr>
          </a:p>
          <a:p>
            <a:pPr lvl="6"/>
            <a:r>
              <a:rPr lang="el-GR" sz="3200" dirty="0" smtClean="0">
                <a:latin typeface="Calibri" pitchFamily="34" charset="0"/>
              </a:rPr>
              <a:t>Σ. </a:t>
            </a:r>
            <a:r>
              <a:rPr lang="el-GR" sz="3200" dirty="0" err="1" smtClean="0">
                <a:latin typeface="Calibri" pitchFamily="34" charset="0"/>
              </a:rPr>
              <a:t>Ιλίνσκαγια</a:t>
            </a:r>
            <a:r>
              <a:rPr lang="el-GR" sz="3200" dirty="0" smtClean="0">
                <a:latin typeface="Calibri" pitchFamily="34" charset="0"/>
              </a:rPr>
              <a:t>, 249-250.</a:t>
            </a:r>
          </a:p>
          <a:p>
            <a:endParaRPr lang="el-GR" sz="3200" dirty="0">
              <a:latin typeface="Calibri" pitchFamily="34" charset="0"/>
            </a:endParaRPr>
          </a:p>
        </p:txBody>
      </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647114" y="274638"/>
            <a:ext cx="8373061" cy="1143000"/>
          </a:xfrm>
        </p:spPr>
        <p:txBody>
          <a:bodyPr/>
          <a:lstStyle/>
          <a:p>
            <a:r>
              <a:rPr lang="el-GR" dirty="0" smtClean="0">
                <a:latin typeface="Calibri" pitchFamily="34" charset="0"/>
              </a:rPr>
              <a:t>Η δραματική ένταση</a:t>
            </a:r>
            <a:endParaRPr lang="el-GR" dirty="0"/>
          </a:p>
        </p:txBody>
      </p:sp>
      <p:sp>
        <p:nvSpPr>
          <p:cNvPr id="3" name="2 - Θέση περιεχομένου"/>
          <p:cNvSpPr>
            <a:spLocks noGrp="1"/>
          </p:cNvSpPr>
          <p:nvPr>
            <p:ph idx="1"/>
          </p:nvPr>
        </p:nvSpPr>
        <p:spPr>
          <a:xfrm>
            <a:off x="295422" y="1600200"/>
            <a:ext cx="8724753" cy="4525963"/>
          </a:xfrm>
        </p:spPr>
        <p:txBody>
          <a:bodyPr/>
          <a:lstStyle/>
          <a:p>
            <a:r>
              <a:rPr lang="el-GR" dirty="0" smtClean="0">
                <a:latin typeface="Calibri" pitchFamily="34" charset="0"/>
              </a:rPr>
              <a:t>Ειρωνεία παρατηρείται σε όλο το </a:t>
            </a:r>
            <a:r>
              <a:rPr lang="el-GR" b="1" dirty="0" smtClean="0">
                <a:latin typeface="Calibri" pitchFamily="34" charset="0"/>
              </a:rPr>
              <a:t>δραματικό μονόλογο </a:t>
            </a:r>
            <a:r>
              <a:rPr lang="el-GR" dirty="0" smtClean="0">
                <a:latin typeface="Calibri" pitchFamily="34" charset="0"/>
              </a:rPr>
              <a:t>του </a:t>
            </a:r>
            <a:r>
              <a:rPr lang="el-GR" dirty="0" err="1" smtClean="0">
                <a:latin typeface="Calibri" pitchFamily="34" charset="0"/>
              </a:rPr>
              <a:t>Φερνάζη</a:t>
            </a:r>
            <a:r>
              <a:rPr lang="el-GR" dirty="0" smtClean="0">
                <a:latin typeface="Calibri" pitchFamily="34" charset="0"/>
              </a:rPr>
              <a:t>, η οποία </a:t>
            </a:r>
            <a:r>
              <a:rPr lang="el-GR" b="1" dirty="0" smtClean="0">
                <a:latin typeface="Calibri" pitchFamily="34" charset="0"/>
              </a:rPr>
              <a:t>αποφορτίζει τη δραματική ένταση: </a:t>
            </a:r>
          </a:p>
          <a:p>
            <a:r>
              <a:rPr lang="el-GR" dirty="0" smtClean="0">
                <a:latin typeface="Calibri" pitchFamily="34" charset="0"/>
              </a:rPr>
              <a:t>Όλος ο μονόλογος χαρακτηρίζεται από </a:t>
            </a:r>
            <a:r>
              <a:rPr lang="el-GR" b="1" dirty="0" smtClean="0">
                <a:latin typeface="Calibri" pitchFamily="34" charset="0"/>
              </a:rPr>
              <a:t>επιτηδευμένο ρητορισμό </a:t>
            </a:r>
            <a:r>
              <a:rPr lang="el-GR" dirty="0" smtClean="0">
                <a:latin typeface="Calibri" pitchFamily="34" charset="0"/>
              </a:rPr>
              <a:t>(«Δεν είναι πολιτεία εκτάκτως οχυρή. / Είναι φρικτότατοι εχθροί οι Ρωμαίοι»). </a:t>
            </a:r>
          </a:p>
          <a:p>
            <a:r>
              <a:rPr lang="el-GR" dirty="0" smtClean="0">
                <a:latin typeface="Calibri" pitchFamily="34" charset="0"/>
              </a:rPr>
              <a:t>Η </a:t>
            </a:r>
            <a:r>
              <a:rPr lang="el-GR" b="1" dirty="0" smtClean="0">
                <a:latin typeface="Calibri" pitchFamily="34" charset="0"/>
              </a:rPr>
              <a:t>δραματική ένταση </a:t>
            </a:r>
            <a:r>
              <a:rPr lang="el-GR" dirty="0" smtClean="0">
                <a:latin typeface="Calibri" pitchFamily="34" charset="0"/>
              </a:rPr>
              <a:t>και η απόγνωση του </a:t>
            </a:r>
            <a:r>
              <a:rPr lang="el-GR" dirty="0" err="1" smtClean="0">
                <a:latin typeface="Calibri" pitchFamily="34" charset="0"/>
              </a:rPr>
              <a:t>Φερνάζη</a:t>
            </a:r>
            <a:r>
              <a:rPr lang="el-GR" dirty="0" smtClean="0">
                <a:latin typeface="Calibri" pitchFamily="34" charset="0"/>
              </a:rPr>
              <a:t> κορυφώνονται στο στ. 33, όπου ο ήρωας, παρά την προσήλωσή του στον ελληνικό πολιτισμό, καταφεύγει με επίκληση στους θεούς που προστατεύουν την Ασία. </a:t>
            </a:r>
          </a:p>
          <a:p>
            <a:endParaRPr lang="el-GR" dirty="0"/>
          </a:p>
        </p:txBody>
      </p:sp>
    </p:spTree>
  </p:cSld>
  <p:clrMapOvr>
    <a:masterClrMapping/>
  </p:clrMapOvr>
  <p:transition>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7714" y="246744"/>
            <a:ext cx="8802461" cy="5879420"/>
          </a:xfrm>
          <a:solidFill>
            <a:schemeClr val="bg1">
              <a:lumMod val="20000"/>
              <a:lumOff val="80000"/>
            </a:schemeClr>
          </a:solidFill>
        </p:spPr>
        <p:txBody>
          <a:bodyPr/>
          <a:lstStyle/>
          <a:p>
            <a:r>
              <a:rPr lang="el-GR" sz="2800" dirty="0" smtClean="0">
                <a:latin typeface="Calibri" pitchFamily="34" charset="0"/>
              </a:rPr>
              <a:t>Παρά την κρισιμότητα της κατάστασης, μέσα στο μυαλό του επεξεργάζεται και την ποιητική ιδέα. </a:t>
            </a:r>
          </a:p>
          <a:p>
            <a:r>
              <a:rPr lang="el-GR" sz="2800" dirty="0" smtClean="0">
                <a:latin typeface="Calibri" pitchFamily="34" charset="0"/>
              </a:rPr>
              <a:t>Ο αφηγητής μάς εκθέτει πώς η ιστορική πραγματικότητα αίρει το αρχικό δίλημμα του </a:t>
            </a:r>
            <a:r>
              <a:rPr lang="el-GR" sz="2800" dirty="0" err="1" smtClean="0">
                <a:latin typeface="Calibri" pitchFamily="34" charset="0"/>
              </a:rPr>
              <a:t>Φερνάζη</a:t>
            </a:r>
            <a:r>
              <a:rPr lang="el-GR" sz="2800" dirty="0" smtClean="0">
                <a:latin typeface="Calibri" pitchFamily="34" charset="0"/>
              </a:rPr>
              <a:t>: το πιο πιθανό είναι ο Δαρείος να είχε υπεροψία και μέθη. </a:t>
            </a:r>
          </a:p>
          <a:p>
            <a:r>
              <a:rPr lang="el-GR" sz="2800" dirty="0" smtClean="0">
                <a:latin typeface="Calibri" pitchFamily="34" charset="0"/>
              </a:rPr>
              <a:t>Μέσα σ’ αυτήν </a:t>
            </a:r>
            <a:r>
              <a:rPr lang="el-GR" sz="2800" i="1" dirty="0" smtClean="0">
                <a:latin typeface="Calibri" pitchFamily="34" charset="0"/>
              </a:rPr>
              <a:t>«την ταραχή και το κακό»</a:t>
            </a:r>
            <a:r>
              <a:rPr lang="el-GR" sz="2800" dirty="0" smtClean="0">
                <a:latin typeface="Calibri" pitchFamily="34" charset="0"/>
              </a:rPr>
              <a:t> η ποιητική έμπνευση προσαρμόζεται στις νέες συνθήκες και παίρνει τελική μορφή στο στημόνι της ιστορίας. Και, κατά τη συνήθη τεχνική του Καβάφη, το «μυθικό» γεγονός (το ποίημα του </a:t>
            </a:r>
            <a:r>
              <a:rPr lang="el-GR" sz="2800" dirty="0" err="1" smtClean="0">
                <a:latin typeface="Calibri" pitchFamily="34" charset="0"/>
              </a:rPr>
              <a:t>Φερνάζη</a:t>
            </a:r>
            <a:r>
              <a:rPr lang="el-GR" sz="2800" dirty="0" smtClean="0">
                <a:latin typeface="Calibri" pitchFamily="34" charset="0"/>
              </a:rPr>
              <a:t>) ενσωματώνεται στο ιστορικό γεγονός (τον πόλεμο ανάμεσα στους Ρωμαίους και </a:t>
            </a:r>
            <a:r>
              <a:rPr lang="el-GR" sz="2800" dirty="0" err="1" smtClean="0">
                <a:latin typeface="Calibri" pitchFamily="34" charset="0"/>
              </a:rPr>
              <a:t>Καππαδόκες</a:t>
            </a:r>
            <a:r>
              <a:rPr lang="el-GR" sz="2800" dirty="0" smtClean="0">
                <a:latin typeface="Calibri" pitchFamily="34" charset="0"/>
              </a:rPr>
              <a:t>). </a:t>
            </a:r>
          </a:p>
          <a:p>
            <a:r>
              <a:rPr lang="el-GR" sz="2800" b="1" dirty="0" smtClean="0">
                <a:latin typeface="Calibri" pitchFamily="34" charset="0"/>
              </a:rPr>
              <a:t> </a:t>
            </a:r>
            <a:endParaRPr lang="el-GR" sz="2800" dirty="0" smtClean="0">
              <a:latin typeface="Calibri" pitchFamily="34" charset="0"/>
            </a:endParaRPr>
          </a:p>
          <a:p>
            <a:endParaRPr lang="el-GR" sz="2800" dirty="0">
              <a:latin typeface="Calibri" pitchFamily="34" charset="0"/>
            </a:endParaRPr>
          </a:p>
        </p:txBody>
      </p:sp>
    </p:spTree>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38629" y="725714"/>
            <a:ext cx="7953828" cy="5618163"/>
          </a:xfrm>
        </p:spPr>
        <p:txBody>
          <a:bodyPr/>
          <a:lstStyle/>
          <a:p>
            <a:pPr algn="ctr"/>
            <a:r>
              <a:rPr lang="el-GR" sz="3200" dirty="0" smtClean="0">
                <a:latin typeface="Calibri" pitchFamily="34" charset="0"/>
              </a:rPr>
              <a:t>Ούτε ο πόλεμος και η μεγάλη αναστάτωση που προκαλεί δεν κάνει τον καλλιτέχνη να εγκαταλείπει το ποιητικό του λειτούργημα. Ίσως μόνο να το προσαρμόζει και μετασχηματίζει…</a:t>
            </a:r>
            <a:endParaRPr lang="el-GR" sz="3200" dirty="0">
              <a:latin typeface="Calibri" pitchFamily="34" charset="0"/>
            </a:endParaRPr>
          </a:p>
        </p:txBody>
      </p:sp>
    </p:spTree>
  </p:cSld>
  <p:clrMapOvr>
    <a:masterClrMapping/>
  </p:clrMapOvr>
  <p:transition>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35429" y="493486"/>
            <a:ext cx="8345713" cy="6023428"/>
          </a:xfrm>
          <a:solidFill>
            <a:schemeClr val="bg1">
              <a:lumMod val="20000"/>
              <a:lumOff val="80000"/>
            </a:schemeClr>
          </a:solidFill>
        </p:spPr>
        <p:txBody>
          <a:bodyPr/>
          <a:lstStyle/>
          <a:p>
            <a:r>
              <a:rPr lang="el-GR" sz="3200" dirty="0" smtClean="0">
                <a:latin typeface="Calibri" pitchFamily="34" charset="0"/>
              </a:rPr>
              <a:t>Ας θυμηθούμε τους </a:t>
            </a:r>
            <a:r>
              <a:rPr lang="el-GR" sz="3200" i="1" dirty="0" smtClean="0">
                <a:latin typeface="Calibri" pitchFamily="34" charset="0"/>
              </a:rPr>
              <a:t>Νέους της Σιδώνος</a:t>
            </a:r>
            <a:r>
              <a:rPr lang="el-GR" sz="3200" dirty="0" smtClean="0">
                <a:latin typeface="Calibri" pitchFamily="34" charset="0"/>
              </a:rPr>
              <a:t>, όπου ο Καβάφης εκφράζει ανάλογο προβληματισμό:</a:t>
            </a:r>
          </a:p>
          <a:p>
            <a:endParaRPr lang="el-GR" sz="3200" dirty="0" smtClean="0">
              <a:latin typeface="Calibri" pitchFamily="34" charset="0"/>
            </a:endParaRPr>
          </a:p>
          <a:p>
            <a:r>
              <a:rPr lang="el-GR" sz="3200" dirty="0" smtClean="0">
                <a:latin typeface="Calibri" pitchFamily="34" charset="0"/>
              </a:rPr>
              <a:t>Ο υπερόπτης </a:t>
            </a:r>
            <a:r>
              <a:rPr lang="el-GR" sz="3200" dirty="0" err="1" smtClean="0">
                <a:latin typeface="Calibri" pitchFamily="34" charset="0"/>
              </a:rPr>
              <a:t>σιδώνιος</a:t>
            </a:r>
            <a:r>
              <a:rPr lang="el-GR" sz="3200" dirty="0" smtClean="0">
                <a:latin typeface="Calibri" pitchFamily="34" charset="0"/>
              </a:rPr>
              <a:t> νέος «κηρύσσει»:</a:t>
            </a:r>
          </a:p>
          <a:p>
            <a:pPr>
              <a:buNone/>
            </a:pPr>
            <a:endParaRPr lang="el-GR" sz="3200" dirty="0" smtClean="0"/>
          </a:p>
          <a:p>
            <a:pPr>
              <a:buNone/>
            </a:pPr>
            <a:r>
              <a:rPr lang="el-GR" sz="3200" dirty="0" smtClean="0"/>
              <a:t>	</a:t>
            </a:r>
            <a:r>
              <a:rPr lang="el-GR" sz="3200" b="1" dirty="0" smtClean="0"/>
              <a:t>«…</a:t>
            </a:r>
            <a:r>
              <a:rPr lang="el-GR" sz="3200" b="1" dirty="0" smtClean="0">
                <a:latin typeface="Palatino Linotype" pitchFamily="18" charset="0"/>
              </a:rPr>
              <a:t>και πάλι το έργο σου θυμήσου μες την δοκιμασία»</a:t>
            </a:r>
            <a:endParaRPr lang="el-GR" sz="3200" b="1" dirty="0">
              <a:latin typeface="Palatino Linotype" pitchFamily="18" charset="0"/>
            </a:endParaRPr>
          </a:p>
        </p:txBody>
      </p:sp>
    </p:spTree>
  </p:cSld>
  <p:clrMapOvr>
    <a:masterClrMapping/>
  </p:clrMapOvr>
  <p:transition>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547664" y="332656"/>
            <a:ext cx="6532686" cy="792088"/>
          </a:xfrm>
          <a:solidFill>
            <a:schemeClr val="bg1">
              <a:lumMod val="20000"/>
              <a:lumOff val="80000"/>
            </a:schemeClr>
          </a:solidFill>
        </p:spPr>
        <p:txBody>
          <a:bodyPr/>
          <a:lstStyle/>
          <a:p>
            <a:r>
              <a:rPr lang="el-GR" dirty="0" smtClean="0">
                <a:latin typeface="Calibri" pitchFamily="34" charset="0"/>
              </a:rPr>
              <a:t>Ο τίτλος: </a:t>
            </a:r>
            <a:r>
              <a:rPr lang="el-GR" i="1" dirty="0" smtClean="0">
                <a:latin typeface="Calibri" pitchFamily="34" charset="0"/>
              </a:rPr>
              <a:t>Ο Δαρείος</a:t>
            </a:r>
            <a:endParaRPr lang="el-GR" i="1" dirty="0">
              <a:latin typeface="Calibri" pitchFamily="34" charset="0"/>
            </a:endParaRPr>
          </a:p>
        </p:txBody>
      </p:sp>
      <p:sp>
        <p:nvSpPr>
          <p:cNvPr id="70659" name="Rectangle 3"/>
          <p:cNvSpPr>
            <a:spLocks noGrp="1" noChangeArrowheads="1"/>
          </p:cNvSpPr>
          <p:nvPr>
            <p:ph idx="1"/>
          </p:nvPr>
        </p:nvSpPr>
        <p:spPr>
          <a:xfrm>
            <a:off x="971600" y="1484784"/>
            <a:ext cx="7560840" cy="5102027"/>
          </a:xfrm>
        </p:spPr>
        <p:txBody>
          <a:bodyPr/>
          <a:lstStyle/>
          <a:p>
            <a:pPr algn="just"/>
            <a:r>
              <a:rPr lang="el-GR" sz="2800" dirty="0" smtClean="0">
                <a:latin typeface="Calibri" pitchFamily="34" charset="0"/>
              </a:rPr>
              <a:t>Είναι μονολεκτικός με το οριστικό άρθρο (όπως οι τίτλοι του Σαχτούρη)</a:t>
            </a:r>
          </a:p>
          <a:p>
            <a:pPr algn="just"/>
            <a:endParaRPr lang="el-GR" sz="2800" dirty="0" smtClean="0">
              <a:latin typeface="Calibri" pitchFamily="34" charset="0"/>
            </a:endParaRPr>
          </a:p>
          <a:p>
            <a:r>
              <a:rPr lang="el-GR" sz="2800" dirty="0" smtClean="0">
                <a:latin typeface="Calibri" pitchFamily="34" charset="0"/>
              </a:rPr>
              <a:t>Δημιουργεί –μετά την ανάγνωση του ποιήματος- την απορία αν είναι  ο Πέρσης βασιλιάς ή ο τίτλος του ποιήματος που γράφει ο </a:t>
            </a:r>
            <a:r>
              <a:rPr lang="el-GR" sz="2800" dirty="0" err="1" smtClean="0">
                <a:latin typeface="Calibri" pitchFamily="34" charset="0"/>
              </a:rPr>
              <a:t>Φερνάζης</a:t>
            </a:r>
            <a:r>
              <a:rPr lang="el-GR" sz="2800" dirty="0" smtClean="0">
                <a:latin typeface="Calibri" pitchFamily="34" charset="0"/>
              </a:rPr>
              <a:t> και το οποίο εγκιβωτίζεται μέσα στο ποίημα του Καβάφη («ποίημα μέσα στο ποίημα»).</a:t>
            </a:r>
          </a:p>
          <a:p>
            <a:endParaRPr lang="el-GR" sz="2800" dirty="0" smtClean="0">
              <a:latin typeface="Calibri" pitchFamily="34" charset="0"/>
            </a:endParaRPr>
          </a:p>
          <a:p>
            <a:endParaRPr lang="el-GR" sz="2800" dirty="0" smtClean="0">
              <a:latin typeface="Calibri" pitchFamily="34"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0" y="246134"/>
            <a:ext cx="8500031" cy="1143000"/>
          </a:xfrm>
        </p:spPr>
        <p:txBody>
          <a:bodyPr/>
          <a:lstStyle/>
          <a:p>
            <a:pPr algn="ctr"/>
            <a:r>
              <a:rPr lang="el-GR" sz="2400" b="1" dirty="0" smtClean="0">
                <a:latin typeface="Calibri" pitchFamily="34" charset="0"/>
              </a:rPr>
              <a:t>Κ.Π. Καβάφη, </a:t>
            </a:r>
            <a:r>
              <a:rPr lang="el-GR" sz="2400" b="1" i="1" dirty="0" smtClean="0">
                <a:latin typeface="Calibri" pitchFamily="34" charset="0"/>
              </a:rPr>
              <a:t>Ο Δαρείος</a:t>
            </a:r>
            <a:r>
              <a:rPr lang="el-GR" sz="2400" b="1" dirty="0" smtClean="0">
                <a:latin typeface="Calibri" pitchFamily="34" charset="0"/>
              </a:rPr>
              <a:t/>
            </a:r>
            <a:br>
              <a:rPr lang="el-GR" sz="2400" b="1" dirty="0" smtClean="0">
                <a:latin typeface="Calibri" pitchFamily="34" charset="0"/>
              </a:rPr>
            </a:br>
            <a:r>
              <a:rPr lang="el-GR" sz="2400" b="1" dirty="0" smtClean="0">
                <a:latin typeface="Calibri" pitchFamily="34" charset="0"/>
              </a:rPr>
              <a:t>(Αναγνωρισμένο ποίημα της ώριμης περιόδου, </a:t>
            </a:r>
            <a:br>
              <a:rPr lang="el-GR" sz="2400" b="1" dirty="0" smtClean="0">
                <a:latin typeface="Calibri" pitchFamily="34" charset="0"/>
              </a:rPr>
            </a:br>
            <a:r>
              <a:rPr lang="el-GR" sz="2400" b="1" dirty="0" smtClean="0">
                <a:latin typeface="Calibri" pitchFamily="34" charset="0"/>
              </a:rPr>
              <a:t>1917, 1920: εποχή πολιτικής και πολεμικής αναταραχής)</a:t>
            </a:r>
            <a:endParaRPr lang="el-GR" sz="2400" b="1" dirty="0"/>
          </a:p>
        </p:txBody>
      </p:sp>
      <p:pic>
        <p:nvPicPr>
          <p:cNvPr id="7" name="Picture 2"/>
          <p:cNvPicPr>
            <a:picLocks noGrp="1" noChangeAspect="1" noChangeArrowheads="1"/>
          </p:cNvPicPr>
          <p:nvPr>
            <p:ph sz="half" idx="2"/>
          </p:nvPr>
        </p:nvPicPr>
        <p:blipFill>
          <a:blip r:embed="rId3" cstate="print"/>
          <a:srcRect/>
          <a:stretch>
            <a:fillRect/>
          </a:stretch>
        </p:blipFill>
        <p:spPr bwMode="auto">
          <a:xfrm>
            <a:off x="6919236" y="1936981"/>
            <a:ext cx="1876425" cy="3952875"/>
          </a:xfrm>
          <a:prstGeom prst="rect">
            <a:avLst/>
          </a:prstGeom>
          <a:noFill/>
          <a:ln w="9525">
            <a:noFill/>
            <a:miter lim="800000"/>
            <a:headEnd/>
            <a:tailEnd/>
          </a:ln>
          <a:effectLst/>
        </p:spPr>
      </p:pic>
      <p:pic>
        <p:nvPicPr>
          <p:cNvPr id="8" name="Picture 4" descr="http://1.bp.blogspot.com/-5ol4EqfeAq0/T2oGyv7hktI/AAAAAAAACz8/-lJDx_L95FU/s400/cp-cavafy.jpg"/>
          <p:cNvPicPr>
            <a:picLocks noChangeAspect="1" noChangeArrowheads="1"/>
          </p:cNvPicPr>
          <p:nvPr/>
        </p:nvPicPr>
        <p:blipFill>
          <a:blip r:embed="rId4" cstate="print"/>
          <a:srcRect/>
          <a:stretch>
            <a:fillRect/>
          </a:stretch>
        </p:blipFill>
        <p:spPr bwMode="auto">
          <a:xfrm>
            <a:off x="3923928" y="3429000"/>
            <a:ext cx="2781300" cy="2857500"/>
          </a:xfrm>
          <a:prstGeom prst="rect">
            <a:avLst/>
          </a:prstGeom>
          <a:noFill/>
        </p:spPr>
      </p:pic>
      <p:pic>
        <p:nvPicPr>
          <p:cNvPr id="9" name="Ο Δαρείος - Κ.Π. Καβάφης.mp4">
            <a:hlinkClick r:id="" action="ppaction://media"/>
          </p:cNvPr>
          <p:cNvPicPr>
            <a:picLocks noGrp="1" noRot="1" noChangeAspect="1"/>
          </p:cNvPicPr>
          <p:nvPr>
            <p:ph sz="half" idx="1"/>
            <a:videoFile r:link="rId1"/>
          </p:nvPr>
        </p:nvPicPr>
        <p:blipFill>
          <a:blip r:embed="rId5" cstate="print"/>
          <a:stretch>
            <a:fillRect/>
          </a:stretch>
        </p:blipFill>
        <p:spPr>
          <a:xfrm>
            <a:off x="477838" y="2690813"/>
            <a:ext cx="3048000" cy="22860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9"/>
                </p:tgtEl>
              </p:cMediaNode>
            </p:video>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
                                        </p:tgtEl>
                                      </p:cBhvr>
                                    </p:cmd>
                                  </p:childTnLst>
                                </p:cTn>
                              </p:par>
                            </p:childTnLst>
                          </p:cTn>
                        </p:par>
                      </p:childTnLst>
                    </p:cTn>
                  </p:par>
                </p:childTnLst>
              </p:cTn>
              <p:nextCondLst>
                <p:cond evt="onClick" delay="0">
                  <p:tgtEl>
                    <p:spTgt spid="9"/>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45028" y="856343"/>
            <a:ext cx="7649029" cy="5269820"/>
          </a:xfrm>
        </p:spPr>
        <p:txBody>
          <a:bodyPr/>
          <a:lstStyle/>
          <a:p>
            <a:pPr algn="just"/>
            <a:r>
              <a:rPr lang="el-GR" sz="4000" dirty="0" smtClean="0">
                <a:latin typeface="Calibri" pitchFamily="34" charset="0"/>
              </a:rPr>
              <a:t>Ο τίτλος του ποιήματος του Καβάφη (</a:t>
            </a:r>
            <a:r>
              <a:rPr lang="el-GR" sz="4000" i="1" dirty="0" smtClean="0">
                <a:latin typeface="Calibri" pitchFamily="34" charset="0"/>
              </a:rPr>
              <a:t>Ο Δαρείος</a:t>
            </a:r>
            <a:r>
              <a:rPr lang="el-GR" sz="4000" dirty="0" smtClean="0">
                <a:latin typeface="Calibri" pitchFamily="34" charset="0"/>
              </a:rPr>
              <a:t>) είναι χωρίς εισαγωγικά, ενώ ο τίτλος του ποιήματος που σχεδιάζει ο </a:t>
            </a:r>
            <a:r>
              <a:rPr lang="el-GR" sz="4000" dirty="0" err="1" smtClean="0">
                <a:latin typeface="Calibri" pitchFamily="34" charset="0"/>
              </a:rPr>
              <a:t>Φερνάζης</a:t>
            </a:r>
            <a:r>
              <a:rPr lang="el-GR" sz="4000" dirty="0" smtClean="0">
                <a:latin typeface="Calibri" pitchFamily="34" charset="0"/>
              </a:rPr>
              <a:t> μέσα στο κείμενο κλείνεται σε εισαγωγικά («Ο Δαρείος»). </a:t>
            </a:r>
          </a:p>
          <a:p>
            <a:pPr algn="just"/>
            <a:endParaRPr lang="el-GR" sz="4000" dirty="0"/>
          </a:p>
        </p:txBody>
      </p:sp>
    </p:spTree>
  </p:cSld>
  <p:clrMapOvr>
    <a:masterClrMapping/>
  </p:clrMapOvr>
  <p:transition>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31640" y="260648"/>
            <a:ext cx="6984776" cy="504056"/>
          </a:xfrm>
          <a:solidFill>
            <a:schemeClr val="bg1">
              <a:lumMod val="20000"/>
              <a:lumOff val="80000"/>
            </a:schemeClr>
          </a:solidFill>
        </p:spPr>
        <p:txBody>
          <a:bodyPr/>
          <a:lstStyle/>
          <a:p>
            <a:r>
              <a:rPr lang="el-GR" sz="2400" dirty="0" smtClean="0">
                <a:latin typeface="Calibri" pitchFamily="34" charset="0"/>
              </a:rPr>
              <a:t>Ας δούμε μερικούς τίτλους ποιημάτων του Καβάφη …</a:t>
            </a:r>
            <a:endParaRPr lang="el-GR" sz="2400" dirty="0">
              <a:latin typeface="Calibri" pitchFamily="34" charset="0"/>
            </a:endParaRPr>
          </a:p>
        </p:txBody>
      </p:sp>
      <p:sp>
        <p:nvSpPr>
          <p:cNvPr id="3" name="2 - Θέση περιεχομένου"/>
          <p:cNvSpPr>
            <a:spLocks noGrp="1"/>
          </p:cNvSpPr>
          <p:nvPr>
            <p:ph idx="1"/>
          </p:nvPr>
        </p:nvSpPr>
        <p:spPr>
          <a:xfrm>
            <a:off x="323528" y="1196752"/>
            <a:ext cx="8676456" cy="5301208"/>
          </a:xfrm>
          <a:noFill/>
        </p:spPr>
        <p:style>
          <a:lnRef idx="1">
            <a:schemeClr val="accent2"/>
          </a:lnRef>
          <a:fillRef idx="2">
            <a:schemeClr val="accent2"/>
          </a:fillRef>
          <a:effectRef idx="1">
            <a:schemeClr val="accent2"/>
          </a:effectRef>
          <a:fontRef idx="minor">
            <a:schemeClr val="dk1"/>
          </a:fontRef>
        </p:style>
        <p:txBody>
          <a:bodyPr/>
          <a:lstStyle/>
          <a:p>
            <a:r>
              <a:rPr lang="el-GR" i="1" dirty="0" smtClean="0">
                <a:latin typeface="Calibri" pitchFamily="34" charset="0"/>
              </a:rPr>
              <a:t>Τρώες, Κεριά, Φωνές, Απιστία, Επιθυμίες, Καισαρίων, Μονοτονία, </a:t>
            </a:r>
            <a:r>
              <a:rPr lang="el-GR" i="1" dirty="0" err="1" smtClean="0">
                <a:latin typeface="Calibri" pitchFamily="34" charset="0"/>
              </a:rPr>
              <a:t>Τυανεύς</a:t>
            </a:r>
            <a:r>
              <a:rPr lang="el-GR" i="1" dirty="0" smtClean="0">
                <a:latin typeface="Calibri" pitchFamily="34" charset="0"/>
              </a:rPr>
              <a:t> Γλύπτης, </a:t>
            </a:r>
            <a:r>
              <a:rPr lang="el-GR" i="1" dirty="0" err="1" smtClean="0">
                <a:latin typeface="Calibri" pitchFamily="34" charset="0"/>
              </a:rPr>
              <a:t>Ιωνικόν</a:t>
            </a:r>
            <a:r>
              <a:rPr lang="el-GR" i="1" dirty="0" smtClean="0">
                <a:latin typeface="Calibri" pitchFamily="34" charset="0"/>
              </a:rPr>
              <a:t>, Ιθάκη, </a:t>
            </a:r>
            <a:r>
              <a:rPr lang="el-GR" i="1" dirty="0" err="1" smtClean="0">
                <a:latin typeface="Calibri" pitchFamily="34" charset="0"/>
              </a:rPr>
              <a:t>Φιλέλλην</a:t>
            </a:r>
            <a:r>
              <a:rPr lang="el-GR" i="1" dirty="0" smtClean="0">
                <a:latin typeface="Calibri" pitchFamily="34" charset="0"/>
              </a:rPr>
              <a:t>, Ηρώδης Αττικός, Αλεξανδρινοί βασιλείς,  </a:t>
            </a:r>
            <a:r>
              <a:rPr lang="el-GR" b="1" i="1" dirty="0" err="1" smtClean="0">
                <a:latin typeface="Calibri" pitchFamily="34" charset="0"/>
              </a:rPr>
              <a:t>Οροφέρνης</a:t>
            </a:r>
            <a:r>
              <a:rPr lang="el-GR" i="1" dirty="0" smtClean="0">
                <a:latin typeface="Calibri" pitchFamily="34" charset="0"/>
              </a:rPr>
              <a:t>, </a:t>
            </a:r>
            <a:r>
              <a:rPr lang="el-GR" b="1" i="1" dirty="0" smtClean="0">
                <a:latin typeface="Calibri" pitchFamily="34" charset="0"/>
              </a:rPr>
              <a:t>Μανουήλ Κομνηνός</a:t>
            </a:r>
            <a:r>
              <a:rPr lang="el-GR" i="1" dirty="0" smtClean="0">
                <a:latin typeface="Calibri" pitchFamily="34" charset="0"/>
              </a:rPr>
              <a:t>, </a:t>
            </a:r>
            <a:r>
              <a:rPr lang="el-GR" i="1" dirty="0" err="1" smtClean="0">
                <a:latin typeface="Calibri" pitchFamily="34" charset="0"/>
              </a:rPr>
              <a:t>Ιασή</a:t>
            </a:r>
            <a:r>
              <a:rPr lang="el-GR" i="1" dirty="0" smtClean="0">
                <a:latin typeface="Calibri" pitchFamily="34" charset="0"/>
              </a:rPr>
              <a:t> τάφος, Ιγνατίου τάφος, </a:t>
            </a:r>
            <a:r>
              <a:rPr lang="el-GR" i="1" dirty="0" err="1" smtClean="0">
                <a:latin typeface="Calibri" pitchFamily="34" charset="0"/>
              </a:rPr>
              <a:t>Λάνη</a:t>
            </a:r>
            <a:r>
              <a:rPr lang="el-GR" i="1" dirty="0" smtClean="0">
                <a:latin typeface="Calibri" pitchFamily="34" charset="0"/>
              </a:rPr>
              <a:t> τάφος, </a:t>
            </a:r>
            <a:r>
              <a:rPr lang="el-GR" b="1" i="1" dirty="0" smtClean="0">
                <a:latin typeface="Calibri" pitchFamily="34" charset="0"/>
              </a:rPr>
              <a:t>Αριστόβουλος, Αιμιλιανός </a:t>
            </a:r>
            <a:r>
              <a:rPr lang="el-GR" b="1" i="1" dirty="0" err="1" smtClean="0">
                <a:latin typeface="Calibri" pitchFamily="34" charset="0"/>
              </a:rPr>
              <a:t>Μονάη</a:t>
            </a:r>
            <a:r>
              <a:rPr lang="el-GR" i="1" dirty="0" smtClean="0">
                <a:latin typeface="Calibri" pitchFamily="34" charset="0"/>
              </a:rPr>
              <a:t>, </a:t>
            </a:r>
            <a:r>
              <a:rPr lang="el-GR" i="1" dirty="0" err="1" smtClean="0">
                <a:latin typeface="Calibri" pitchFamily="34" charset="0"/>
              </a:rPr>
              <a:t>Αλεξανδρεύς</a:t>
            </a:r>
            <a:r>
              <a:rPr lang="el-GR" i="1" dirty="0" smtClean="0">
                <a:latin typeface="Calibri" pitchFamily="34" charset="0"/>
              </a:rPr>
              <a:t> 628-655 </a:t>
            </a:r>
            <a:r>
              <a:rPr lang="el-GR" i="1" dirty="0" err="1" smtClean="0">
                <a:latin typeface="Calibri" pitchFamily="34" charset="0"/>
              </a:rPr>
              <a:t>μ.Χ</a:t>
            </a:r>
            <a:r>
              <a:rPr lang="el-GR" i="1" dirty="0" smtClean="0">
                <a:latin typeface="Calibri" pitchFamily="34" charset="0"/>
              </a:rPr>
              <a:t>., Δημητρίου </a:t>
            </a:r>
            <a:r>
              <a:rPr lang="el-GR" i="1" dirty="0" err="1" smtClean="0">
                <a:latin typeface="Calibri" pitchFamily="34" charset="0"/>
              </a:rPr>
              <a:t>Σωτήρος</a:t>
            </a:r>
            <a:r>
              <a:rPr lang="el-GR" i="1" dirty="0" smtClean="0">
                <a:latin typeface="Calibri" pitchFamily="34" charset="0"/>
              </a:rPr>
              <a:t> (162-150 </a:t>
            </a:r>
            <a:r>
              <a:rPr lang="el-GR" i="1" dirty="0" err="1" smtClean="0">
                <a:latin typeface="Calibri" pitchFamily="34" charset="0"/>
              </a:rPr>
              <a:t>π.Χ.</a:t>
            </a:r>
            <a:r>
              <a:rPr lang="el-GR" i="1" dirty="0" smtClean="0">
                <a:latin typeface="Calibri" pitchFamily="34" charset="0"/>
              </a:rPr>
              <a:t>), Νέοι της Σιδώνος, </a:t>
            </a:r>
            <a:r>
              <a:rPr lang="el-GR" b="1" i="1" dirty="0" smtClean="0">
                <a:latin typeface="Calibri" pitchFamily="34" charset="0"/>
              </a:rPr>
              <a:t>Άννα </a:t>
            </a:r>
            <a:r>
              <a:rPr lang="el-GR" b="1" i="1" dirty="0" err="1" smtClean="0">
                <a:latin typeface="Calibri" pitchFamily="34" charset="0"/>
              </a:rPr>
              <a:t>Κομνηνή</a:t>
            </a:r>
            <a:r>
              <a:rPr lang="el-GR" b="1" i="1" dirty="0" smtClean="0">
                <a:latin typeface="Calibri" pitchFamily="34" charset="0"/>
              </a:rPr>
              <a:t>, </a:t>
            </a:r>
            <a:r>
              <a:rPr lang="el-GR" b="1" i="1" dirty="0" err="1" smtClean="0">
                <a:latin typeface="Calibri" pitchFamily="34" charset="0"/>
              </a:rPr>
              <a:t>Τέμεθος</a:t>
            </a:r>
            <a:r>
              <a:rPr lang="el-GR" b="1" i="1" dirty="0" smtClean="0">
                <a:latin typeface="Calibri" pitchFamily="34" charset="0"/>
              </a:rPr>
              <a:t> Αντιοχεύς </a:t>
            </a:r>
            <a:r>
              <a:rPr lang="el-GR" i="1" dirty="0" smtClean="0">
                <a:latin typeface="Calibri" pitchFamily="34" charset="0"/>
              </a:rPr>
              <a:t>400 </a:t>
            </a:r>
            <a:r>
              <a:rPr lang="el-GR" i="1" dirty="0" err="1" smtClean="0">
                <a:latin typeface="Calibri" pitchFamily="34" charset="0"/>
              </a:rPr>
              <a:t>μ.Χ</a:t>
            </a:r>
            <a:r>
              <a:rPr lang="el-GR" i="1" dirty="0" smtClean="0">
                <a:latin typeface="Calibri" pitchFamily="34" charset="0"/>
              </a:rPr>
              <a:t>., </a:t>
            </a:r>
            <a:r>
              <a:rPr lang="el-GR" b="1" i="1" dirty="0" smtClean="0">
                <a:latin typeface="Calibri" pitchFamily="34" charset="0"/>
              </a:rPr>
              <a:t>Απολλώνιος ο </a:t>
            </a:r>
            <a:r>
              <a:rPr lang="el-GR" b="1" i="1" dirty="0" err="1" smtClean="0">
                <a:latin typeface="Calibri" pitchFamily="34" charset="0"/>
              </a:rPr>
              <a:t>Τυανεύς</a:t>
            </a:r>
            <a:r>
              <a:rPr lang="el-GR" b="1" i="1" dirty="0" smtClean="0">
                <a:latin typeface="Calibri" pitchFamily="34" charset="0"/>
              </a:rPr>
              <a:t> </a:t>
            </a:r>
            <a:r>
              <a:rPr lang="el-GR" i="1" dirty="0" smtClean="0">
                <a:latin typeface="Calibri" pitchFamily="34" charset="0"/>
              </a:rPr>
              <a:t>εν </a:t>
            </a:r>
            <a:r>
              <a:rPr lang="el-GR" i="1" dirty="0" err="1" smtClean="0">
                <a:latin typeface="Calibri" pitchFamily="34" charset="0"/>
              </a:rPr>
              <a:t>Ρόδω</a:t>
            </a:r>
            <a:r>
              <a:rPr lang="el-GR" i="1" dirty="0" smtClean="0">
                <a:latin typeface="Calibri" pitchFamily="34" charset="0"/>
              </a:rPr>
              <a:t>, </a:t>
            </a:r>
            <a:r>
              <a:rPr lang="el-GR" b="1" i="1" dirty="0" smtClean="0">
                <a:latin typeface="Calibri" pitchFamily="34" charset="0"/>
              </a:rPr>
              <a:t>Άννα </a:t>
            </a:r>
            <a:r>
              <a:rPr lang="el-GR" b="1" i="1" dirty="0" err="1" smtClean="0">
                <a:latin typeface="Calibri" pitchFamily="34" charset="0"/>
              </a:rPr>
              <a:t>Δαλασσηνή</a:t>
            </a:r>
            <a:r>
              <a:rPr lang="el-GR" i="1" dirty="0" smtClean="0">
                <a:latin typeface="Calibri" pitchFamily="34" charset="0"/>
              </a:rPr>
              <a:t>, </a:t>
            </a:r>
            <a:r>
              <a:rPr lang="el-GR" b="1" i="1" dirty="0" smtClean="0">
                <a:latin typeface="Calibri" pitchFamily="34" charset="0"/>
              </a:rPr>
              <a:t>Κίμων </a:t>
            </a:r>
            <a:r>
              <a:rPr lang="el-GR" b="1" i="1" dirty="0" err="1" smtClean="0">
                <a:latin typeface="Calibri" pitchFamily="34" charset="0"/>
              </a:rPr>
              <a:t>Λεάρχου</a:t>
            </a:r>
            <a:r>
              <a:rPr lang="el-GR" b="1" i="1" dirty="0" smtClean="0">
                <a:latin typeface="Calibri" pitchFamily="34" charset="0"/>
              </a:rPr>
              <a:t> …, </a:t>
            </a:r>
            <a:r>
              <a:rPr lang="el-GR" b="1" i="1" dirty="0" err="1" smtClean="0">
                <a:latin typeface="Calibri" pitchFamily="34" charset="0"/>
              </a:rPr>
              <a:t>Μύρης</a:t>
            </a:r>
            <a:r>
              <a:rPr lang="el-GR" b="1" i="1" dirty="0" smtClean="0">
                <a:latin typeface="Calibri" pitchFamily="34" charset="0"/>
              </a:rPr>
              <a:t>…, Αλέξανδρος </a:t>
            </a:r>
            <a:r>
              <a:rPr lang="el-GR" b="1" i="1" dirty="0" err="1" smtClean="0">
                <a:latin typeface="Calibri" pitchFamily="34" charset="0"/>
              </a:rPr>
              <a:t>Ιανναίος</a:t>
            </a:r>
            <a:r>
              <a:rPr lang="el-GR" b="1" i="1" dirty="0" smtClean="0">
                <a:latin typeface="Calibri" pitchFamily="34" charset="0"/>
              </a:rPr>
              <a:t> και Αλεξάνδρ</a:t>
            </a:r>
            <a:r>
              <a:rPr lang="el-GR" i="1" dirty="0" smtClean="0">
                <a:latin typeface="Calibri" pitchFamily="34" charset="0"/>
              </a:rPr>
              <a:t>α.</a:t>
            </a:r>
          </a:p>
          <a:p>
            <a:endParaRPr lang="el-GR" i="1" dirty="0" smtClean="0">
              <a:latin typeface="Calibri" pitchFamily="34" charset="0"/>
            </a:endParaRPr>
          </a:p>
          <a:p>
            <a:r>
              <a:rPr lang="el-GR" b="1" i="1" dirty="0" smtClean="0">
                <a:latin typeface="Calibri" pitchFamily="34" charset="0"/>
              </a:rPr>
              <a:t>Ο Βασιλεύς Δημήτριος</a:t>
            </a:r>
            <a:r>
              <a:rPr lang="el-GR" i="1" dirty="0" smtClean="0">
                <a:latin typeface="Calibri" pitchFamily="34" charset="0"/>
              </a:rPr>
              <a:t>, </a:t>
            </a:r>
            <a:r>
              <a:rPr lang="el-GR" b="1" i="1" dirty="0" smtClean="0">
                <a:latin typeface="Calibri" pitchFamily="34" charset="0"/>
              </a:rPr>
              <a:t>Ο Δαρείος, </a:t>
            </a:r>
            <a:r>
              <a:rPr lang="el-GR" i="1" dirty="0" smtClean="0">
                <a:latin typeface="Calibri" pitchFamily="34" charset="0"/>
              </a:rPr>
              <a:t>Η πόλις, Τα βήματα, Η Σατραπεία, Η δόξα των Πτολεμαίων, </a:t>
            </a:r>
            <a:r>
              <a:rPr lang="el-GR" b="1" i="1" dirty="0" smtClean="0">
                <a:latin typeface="Calibri" pitchFamily="34" charset="0"/>
              </a:rPr>
              <a:t>Ο Θεόδοτος,  Ο Δημάρατος, Ο Ιουλιανός </a:t>
            </a:r>
            <a:r>
              <a:rPr lang="el-GR" i="1" dirty="0" smtClean="0">
                <a:latin typeface="Calibri" pitchFamily="34" charset="0"/>
              </a:rPr>
              <a:t>εν </a:t>
            </a:r>
            <a:r>
              <a:rPr lang="el-GR" i="1" dirty="0" err="1" smtClean="0">
                <a:latin typeface="Calibri" pitchFamily="34" charset="0"/>
              </a:rPr>
              <a:t>Νικομηδεία</a:t>
            </a:r>
            <a:r>
              <a:rPr lang="el-GR" i="1" dirty="0" smtClean="0">
                <a:latin typeface="Calibri" pitchFamily="34" charset="0"/>
              </a:rPr>
              <a:t>, </a:t>
            </a:r>
            <a:r>
              <a:rPr lang="el-GR" b="1" i="1" dirty="0" smtClean="0">
                <a:latin typeface="Calibri" pitchFamily="34" charset="0"/>
              </a:rPr>
              <a:t>Ο Ιωάννης Καντακουζηνός </a:t>
            </a:r>
            <a:r>
              <a:rPr lang="el-GR" i="1" dirty="0" smtClean="0">
                <a:latin typeface="Calibri" pitchFamily="34" charset="0"/>
              </a:rPr>
              <a:t>υπερισχύει,  </a:t>
            </a:r>
            <a:r>
              <a:rPr lang="el-GR" b="1" i="1" dirty="0" smtClean="0">
                <a:latin typeface="Calibri" pitchFamily="34" charset="0"/>
              </a:rPr>
              <a:t>Ο Ιουλιανός και οι </a:t>
            </a:r>
            <a:r>
              <a:rPr lang="el-GR" b="1" i="1" dirty="0" err="1" smtClean="0">
                <a:latin typeface="Calibri" pitchFamily="34" charset="0"/>
              </a:rPr>
              <a:t>Αντιοχείς</a:t>
            </a:r>
            <a:r>
              <a:rPr lang="el-GR" b="1" i="1" dirty="0" smtClean="0">
                <a:latin typeface="Calibri" pitchFamily="34" charset="0"/>
              </a:rPr>
              <a:t> .</a:t>
            </a:r>
          </a:p>
          <a:p>
            <a:endParaRPr lang="el-GR" dirty="0" smtClean="0"/>
          </a:p>
          <a:p>
            <a:endParaRPr lang="el-GR" dirty="0"/>
          </a:p>
        </p:txBody>
      </p:sp>
    </p:spTree>
  </p:cSld>
  <p:clrMapOvr>
    <a:masterClrMapping/>
  </p:clrMapOvr>
  <p:transition>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6437" y="260648"/>
            <a:ext cx="6637809" cy="597481"/>
          </a:xfrm>
        </p:spPr>
        <p:txBody>
          <a:bodyPr/>
          <a:lstStyle/>
          <a:p>
            <a:r>
              <a:rPr lang="el-GR" dirty="0" smtClean="0">
                <a:latin typeface="Calibri" pitchFamily="34" charset="0"/>
              </a:rPr>
              <a:t>Τι κατανοούμε</a:t>
            </a:r>
            <a:endParaRPr lang="el-GR" dirty="0">
              <a:latin typeface="Calibri" pitchFamily="34" charset="0"/>
            </a:endParaRPr>
          </a:p>
        </p:txBody>
      </p:sp>
      <p:sp>
        <p:nvSpPr>
          <p:cNvPr id="3" name="2 - Θέση περιεχομένου"/>
          <p:cNvSpPr>
            <a:spLocks noGrp="1"/>
          </p:cNvSpPr>
          <p:nvPr>
            <p:ph idx="1"/>
          </p:nvPr>
        </p:nvSpPr>
        <p:spPr>
          <a:xfrm>
            <a:off x="309489" y="815926"/>
            <a:ext cx="8637563" cy="5554861"/>
          </a:xfrm>
          <a:solidFill>
            <a:schemeClr val="bg1">
              <a:lumMod val="20000"/>
              <a:lumOff val="80000"/>
            </a:schemeClr>
          </a:solidFill>
        </p:spPr>
        <p:txBody>
          <a:bodyPr/>
          <a:lstStyle/>
          <a:p>
            <a:r>
              <a:rPr lang="el-GR" b="1" dirty="0" smtClean="0">
                <a:latin typeface="Calibri" pitchFamily="34" charset="0"/>
              </a:rPr>
              <a:t>Ο Καβάφης χρησιμοποιεί </a:t>
            </a:r>
            <a:r>
              <a:rPr lang="el-GR" b="1" dirty="0" smtClean="0">
                <a:solidFill>
                  <a:srgbClr val="C00000"/>
                </a:solidFill>
                <a:latin typeface="Calibri" pitchFamily="34" charset="0"/>
              </a:rPr>
              <a:t>σπανίως</a:t>
            </a:r>
            <a:r>
              <a:rPr lang="el-GR" b="1" dirty="0" smtClean="0">
                <a:latin typeface="Calibri" pitchFamily="34" charset="0"/>
              </a:rPr>
              <a:t>  το οριστικό άρθρο στα κύρια ονόματα των τίτλων</a:t>
            </a:r>
          </a:p>
          <a:p>
            <a:endParaRPr lang="el-GR" b="1" dirty="0" smtClean="0">
              <a:latin typeface="Calibri" pitchFamily="34" charset="0"/>
            </a:endParaRPr>
          </a:p>
          <a:p>
            <a:r>
              <a:rPr lang="el-GR" b="1" dirty="0" smtClean="0">
                <a:latin typeface="Calibri" pitchFamily="34" charset="0"/>
              </a:rPr>
              <a:t>Το οριστικό άρθρο χρησιμοποιείται </a:t>
            </a:r>
            <a:r>
              <a:rPr lang="el-GR" b="1" dirty="0" smtClean="0">
                <a:solidFill>
                  <a:srgbClr val="C00000"/>
                </a:solidFill>
                <a:latin typeface="Calibri" pitchFamily="34" charset="0"/>
              </a:rPr>
              <a:t>μόνο</a:t>
            </a:r>
            <a:r>
              <a:rPr lang="el-GR" b="1" dirty="0" smtClean="0">
                <a:latin typeface="Calibri" pitchFamily="34" charset="0"/>
              </a:rPr>
              <a:t> σε γνωστά ιστορικά πρόσωπα</a:t>
            </a:r>
          </a:p>
          <a:p>
            <a:endParaRPr lang="el-GR" b="1" dirty="0" smtClean="0">
              <a:latin typeface="Calibri" pitchFamily="34" charset="0"/>
            </a:endParaRPr>
          </a:p>
          <a:p>
            <a:r>
              <a:rPr lang="el-GR" b="1" dirty="0" smtClean="0">
                <a:latin typeface="Calibri" pitchFamily="34" charset="0"/>
              </a:rPr>
              <a:t>Τα επινοημένα (και όχι ιστορικά) πρόσωπα αναφέρονται χωρίς άρθρο στον τίτλο.</a:t>
            </a:r>
          </a:p>
          <a:p>
            <a:endParaRPr lang="el-GR" b="1" dirty="0" smtClean="0">
              <a:latin typeface="Calibri" pitchFamily="34" charset="0"/>
            </a:endParaRPr>
          </a:p>
          <a:p>
            <a:r>
              <a:rPr lang="el-GR" b="1" dirty="0" smtClean="0">
                <a:latin typeface="Calibri" pitchFamily="34" charset="0"/>
              </a:rPr>
              <a:t>Πολύ σπανίως έχουμε ιστορικά πρόσωπα χωρίς άρθρο στον τίτλο (λ.χ. </a:t>
            </a:r>
            <a:r>
              <a:rPr lang="el-GR" b="1" i="1" dirty="0" smtClean="0">
                <a:latin typeface="Calibri" pitchFamily="34" charset="0"/>
              </a:rPr>
              <a:t>Μανουήλ Κομνηνός, Άννα </a:t>
            </a:r>
            <a:r>
              <a:rPr lang="el-GR" b="1" i="1" dirty="0" err="1" smtClean="0">
                <a:latin typeface="Calibri" pitchFamily="34" charset="0"/>
              </a:rPr>
              <a:t>Κομνηνή</a:t>
            </a:r>
            <a:r>
              <a:rPr lang="el-GR" b="1" dirty="0" smtClean="0">
                <a:latin typeface="Calibri" pitchFamily="34" charset="0"/>
              </a:rPr>
              <a:t>) αλλά και σ’ αυτή την περίπτωση  λειτουργούν ως </a:t>
            </a:r>
            <a:r>
              <a:rPr lang="el-GR" b="1" dirty="0" smtClean="0">
                <a:solidFill>
                  <a:srgbClr val="C00000"/>
                </a:solidFill>
                <a:latin typeface="Calibri" pitchFamily="34" charset="0"/>
              </a:rPr>
              <a:t>σύμβολα</a:t>
            </a:r>
            <a:r>
              <a:rPr lang="el-GR" b="1" dirty="0" smtClean="0">
                <a:latin typeface="Calibri" pitchFamily="34" charset="0"/>
              </a:rPr>
              <a:t>.</a:t>
            </a:r>
          </a:p>
          <a:p>
            <a:endParaRPr lang="el-GR"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78634" y="274638"/>
            <a:ext cx="7641541" cy="1143000"/>
          </a:xfrm>
        </p:spPr>
        <p:txBody>
          <a:bodyPr/>
          <a:lstStyle/>
          <a:p>
            <a:r>
              <a:rPr lang="el-GR" dirty="0" smtClean="0">
                <a:latin typeface="Calibri" pitchFamily="34" charset="0"/>
              </a:rPr>
              <a:t>Ο Δαρείος ή «Ο Δαρείος»; (η διαφορά)</a:t>
            </a:r>
            <a:endParaRPr lang="el-GR" dirty="0">
              <a:latin typeface="Calibri" pitchFamily="34" charset="0"/>
            </a:endParaRPr>
          </a:p>
        </p:txBody>
      </p:sp>
      <p:sp>
        <p:nvSpPr>
          <p:cNvPr id="3" name="2 - Θέση περιεχομένου"/>
          <p:cNvSpPr>
            <a:spLocks noGrp="1"/>
          </p:cNvSpPr>
          <p:nvPr>
            <p:ph idx="1"/>
          </p:nvPr>
        </p:nvSpPr>
        <p:spPr>
          <a:xfrm>
            <a:off x="391887" y="1600200"/>
            <a:ext cx="8628290" cy="5257800"/>
          </a:xfrm>
          <a:solidFill>
            <a:schemeClr val="bg1">
              <a:lumMod val="20000"/>
              <a:lumOff val="80000"/>
            </a:schemeClr>
          </a:solidFill>
        </p:spPr>
        <p:txBody>
          <a:bodyPr/>
          <a:lstStyle/>
          <a:p>
            <a:pPr>
              <a:buNone/>
            </a:pPr>
            <a:endParaRPr lang="el-GR" dirty="0" smtClean="0"/>
          </a:p>
          <a:p>
            <a:pPr>
              <a:buNone/>
            </a:pPr>
            <a:r>
              <a:rPr lang="el-GR" dirty="0" smtClean="0">
                <a:latin typeface="Calibri" pitchFamily="34" charset="0"/>
              </a:rPr>
              <a:t>Αν είναι το </a:t>
            </a:r>
            <a:r>
              <a:rPr lang="el-GR" b="1" dirty="0" smtClean="0">
                <a:solidFill>
                  <a:schemeClr val="accent2"/>
                </a:solidFill>
                <a:latin typeface="Calibri" pitchFamily="34" charset="0"/>
              </a:rPr>
              <a:t>ιστορικό πρόσωπο</a:t>
            </a:r>
            <a:r>
              <a:rPr lang="el-GR" dirty="0" smtClean="0">
                <a:latin typeface="Calibri" pitchFamily="34" charset="0"/>
              </a:rPr>
              <a:t>, τότε</a:t>
            </a:r>
          </a:p>
          <a:p>
            <a:pPr>
              <a:buNone/>
            </a:pPr>
            <a:r>
              <a:rPr lang="el-GR" dirty="0" smtClean="0">
                <a:latin typeface="Calibri" pitchFamily="34" charset="0"/>
              </a:rPr>
              <a:t> </a:t>
            </a:r>
          </a:p>
          <a:p>
            <a:pPr>
              <a:buNone/>
            </a:pPr>
            <a:r>
              <a:rPr lang="el-GR" dirty="0" smtClean="0">
                <a:latin typeface="Calibri" pitchFamily="34" charset="0"/>
              </a:rPr>
              <a:t>	    θίγεται η αλαζονεία της εξουσίας</a:t>
            </a:r>
          </a:p>
          <a:p>
            <a:pPr>
              <a:buNone/>
            </a:pPr>
            <a:endParaRPr lang="el-GR" dirty="0" smtClean="0">
              <a:latin typeface="Calibri" pitchFamily="34" charset="0"/>
            </a:endParaRPr>
          </a:p>
          <a:p>
            <a:pPr>
              <a:buNone/>
            </a:pPr>
            <a:r>
              <a:rPr lang="el-GR" dirty="0" smtClean="0">
                <a:latin typeface="Calibri" pitchFamily="34" charset="0"/>
              </a:rPr>
              <a:t>Αν είναι </a:t>
            </a:r>
            <a:r>
              <a:rPr lang="el-GR" b="1" dirty="0" smtClean="0">
                <a:solidFill>
                  <a:srgbClr val="7030A0"/>
                </a:solidFill>
                <a:latin typeface="Calibri" pitchFamily="34" charset="0"/>
              </a:rPr>
              <a:t>το ποίημα μέσα στο ποίημα</a:t>
            </a:r>
            <a:r>
              <a:rPr lang="el-GR" dirty="0" smtClean="0">
                <a:latin typeface="Calibri" pitchFamily="34" charset="0"/>
              </a:rPr>
              <a:t>, τότε  </a:t>
            </a:r>
          </a:p>
          <a:p>
            <a:pPr>
              <a:buNone/>
            </a:pPr>
            <a:endParaRPr lang="el-GR" dirty="0" smtClean="0">
              <a:latin typeface="Calibri" pitchFamily="34" charset="0"/>
            </a:endParaRPr>
          </a:p>
          <a:p>
            <a:pPr>
              <a:buNone/>
            </a:pPr>
            <a:r>
              <a:rPr lang="el-GR" dirty="0" smtClean="0">
                <a:latin typeface="Calibri" pitchFamily="34" charset="0"/>
              </a:rPr>
              <a:t>		    θίγεται ο εγωκεντρισμός (ή και η αφοσίωση) του καλλιτέχνη</a:t>
            </a:r>
          </a:p>
          <a:p>
            <a:pPr>
              <a:buNone/>
            </a:pPr>
            <a:endParaRPr lang="el-GR" dirty="0" smtClean="0"/>
          </a:p>
          <a:p>
            <a:pPr>
              <a:buNone/>
            </a:pPr>
            <a:r>
              <a:rPr lang="el-GR" dirty="0" smtClean="0"/>
              <a:t>	</a:t>
            </a:r>
            <a:r>
              <a:rPr lang="el-GR" b="1" dirty="0" smtClean="0">
                <a:latin typeface="Palatino Linotype" pitchFamily="18" charset="0"/>
              </a:rPr>
              <a:t> </a:t>
            </a:r>
            <a:r>
              <a:rPr lang="el-GR" b="1" i="1" dirty="0" smtClean="0">
                <a:latin typeface="Palatino Linotype" pitchFamily="18" charset="0"/>
              </a:rPr>
              <a:t>(μέσα σε πόλεμο / φαντάσου- ελληνικά ποιήματα</a:t>
            </a:r>
            <a:r>
              <a:rPr lang="el-GR" b="1" dirty="0" smtClean="0">
                <a:latin typeface="Palatino Linotype" pitchFamily="18" charset="0"/>
              </a:rPr>
              <a:t>)</a:t>
            </a:r>
            <a:endParaRPr lang="el-GR" b="1" dirty="0">
              <a:latin typeface="Palatino Linotype" pitchFamily="18" charset="0"/>
            </a:endParaRPr>
          </a:p>
        </p:txBody>
      </p:sp>
      <p:sp>
        <p:nvSpPr>
          <p:cNvPr id="4" name="3 - Βέλος προς τα κάτω"/>
          <p:cNvSpPr/>
          <p:nvPr/>
        </p:nvSpPr>
        <p:spPr>
          <a:xfrm>
            <a:off x="5894363" y="2489982"/>
            <a:ext cx="182880" cy="633046"/>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7033846" y="3924886"/>
            <a:ext cx="211016" cy="717452"/>
          </a:xfrm>
          <a:prstGeom prst="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Δεξιό βέλος"/>
          <p:cNvSpPr/>
          <p:nvPr/>
        </p:nvSpPr>
        <p:spPr>
          <a:xfrm>
            <a:off x="624114" y="3190965"/>
            <a:ext cx="427838" cy="4571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Δεξιό βέλος"/>
          <p:cNvSpPr/>
          <p:nvPr/>
        </p:nvSpPr>
        <p:spPr>
          <a:xfrm>
            <a:off x="669890" y="4924586"/>
            <a:ext cx="844061" cy="56271"/>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ransition>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8" name="7 - Τίτλος"/>
          <p:cNvSpPr>
            <a:spLocks noGrp="1"/>
          </p:cNvSpPr>
          <p:nvPr>
            <p:ph type="title"/>
          </p:nvPr>
        </p:nvSpPr>
        <p:spPr>
          <a:xfrm>
            <a:off x="1640114" y="274638"/>
            <a:ext cx="7380061" cy="436562"/>
          </a:xfrm>
        </p:spPr>
        <p:txBody>
          <a:bodyPr/>
          <a:lstStyle/>
          <a:p>
            <a:r>
              <a:rPr lang="el-GR" dirty="0" smtClean="0">
                <a:latin typeface="Calibri" pitchFamily="34" charset="0"/>
              </a:rPr>
              <a:t>Επομένως…</a:t>
            </a:r>
            <a:endParaRPr lang="el-GR" dirty="0">
              <a:latin typeface="Calibri" pitchFamily="34" charset="0"/>
            </a:endParaRPr>
          </a:p>
        </p:txBody>
      </p:sp>
      <p:sp>
        <p:nvSpPr>
          <p:cNvPr id="9" name="8 - Θέση περιεχομένου"/>
          <p:cNvSpPr>
            <a:spLocks noGrp="1"/>
          </p:cNvSpPr>
          <p:nvPr>
            <p:ph idx="1"/>
          </p:nvPr>
        </p:nvSpPr>
        <p:spPr>
          <a:xfrm>
            <a:off x="362858" y="798286"/>
            <a:ext cx="8657318" cy="6059714"/>
          </a:xfrm>
        </p:spPr>
        <p:txBody>
          <a:bodyPr/>
          <a:lstStyle/>
          <a:p>
            <a:pPr algn="just"/>
            <a:r>
              <a:rPr lang="el-GR" sz="2800" dirty="0" smtClean="0">
                <a:latin typeface="Calibri" pitchFamily="34" charset="0"/>
              </a:rPr>
              <a:t>Είναι πολύ πιθανό ο τίτλος να υποδεικνύει </a:t>
            </a:r>
            <a:r>
              <a:rPr lang="el-GR" sz="2800" dirty="0" smtClean="0">
                <a:solidFill>
                  <a:srgbClr val="C00000"/>
                </a:solidFill>
                <a:latin typeface="Calibri" pitchFamily="34" charset="0"/>
              </a:rPr>
              <a:t>και τα δύο</a:t>
            </a:r>
            <a:r>
              <a:rPr lang="el-GR" sz="2800" dirty="0" smtClean="0">
                <a:latin typeface="Calibri" pitchFamily="34" charset="0"/>
              </a:rPr>
              <a:t>.</a:t>
            </a:r>
          </a:p>
          <a:p>
            <a:pPr algn="just"/>
            <a:r>
              <a:rPr lang="el-GR" sz="2800" dirty="0" smtClean="0">
                <a:latin typeface="Calibri" pitchFamily="34" charset="0"/>
              </a:rPr>
              <a:t>Αν ο Καβάφης γράφει ένα ποίημα που αναφέρεται στον Πέρση βασιλιά και όχι στο ποίημα του </a:t>
            </a:r>
            <a:r>
              <a:rPr lang="el-GR" sz="2800" dirty="0" err="1" smtClean="0">
                <a:latin typeface="Calibri" pitchFamily="34" charset="0"/>
              </a:rPr>
              <a:t>Φερνάζη</a:t>
            </a:r>
            <a:r>
              <a:rPr lang="el-GR" sz="2800" dirty="0" smtClean="0">
                <a:latin typeface="Calibri" pitchFamily="34" charset="0"/>
              </a:rPr>
              <a:t>, το κάνει για να τονίσει την </a:t>
            </a:r>
            <a:r>
              <a:rPr lang="el-GR" sz="2800" dirty="0" smtClean="0">
                <a:solidFill>
                  <a:srgbClr val="C00000"/>
                </a:solidFill>
                <a:latin typeface="Calibri" pitchFamily="34" charset="0"/>
              </a:rPr>
              <a:t>υπεροψία της εξουσίας </a:t>
            </a:r>
            <a:r>
              <a:rPr lang="el-GR" sz="2800" dirty="0" smtClean="0">
                <a:latin typeface="Calibri" pitchFamily="34" charset="0"/>
              </a:rPr>
              <a:t>(Σαββίδης). </a:t>
            </a:r>
          </a:p>
          <a:p>
            <a:pPr algn="just"/>
            <a:r>
              <a:rPr lang="el-GR" sz="2800" dirty="0" smtClean="0">
                <a:latin typeface="Calibri" pitchFamily="34" charset="0"/>
              </a:rPr>
              <a:t>Αν ο Καβάφης αναφέρεται στο ποίημα του πλασματικού ποιητή, τότε αυτό γίνεται </a:t>
            </a:r>
            <a:r>
              <a:rPr lang="el-GR" sz="2800" b="1" dirty="0" smtClean="0">
                <a:solidFill>
                  <a:srgbClr val="C00000"/>
                </a:solidFill>
                <a:latin typeface="Calibri" pitchFamily="34" charset="0"/>
              </a:rPr>
              <a:t>το άλλοθι του Καβάφη για τη γραφή ενός ποιήματος που αναφέρεται στην κυοφορία και την τελική επεξεργασία της ποιητικής ιδέας,</a:t>
            </a:r>
            <a:r>
              <a:rPr lang="el-GR" sz="2800" dirty="0" smtClean="0">
                <a:latin typeface="Calibri" pitchFamily="34" charset="0"/>
              </a:rPr>
              <a:t> η οποία προσαρμόζεται στις εκάστοτε ιστορικές συνθήκες (εδώ βοηθά τον ποιητή να προβάλει την </a:t>
            </a:r>
            <a:r>
              <a:rPr lang="el-GR" sz="2800" i="1" dirty="0" err="1" smtClean="0">
                <a:solidFill>
                  <a:srgbClr val="C00000"/>
                </a:solidFill>
                <a:latin typeface="Calibri" pitchFamily="34" charset="0"/>
              </a:rPr>
              <a:t>ύβρι</a:t>
            </a:r>
            <a:r>
              <a:rPr lang="el-GR" sz="2800" dirty="0" smtClean="0">
                <a:latin typeface="Calibri" pitchFamily="34" charset="0"/>
              </a:rPr>
              <a:t> των βασιλιάδων). </a:t>
            </a:r>
          </a:p>
          <a:p>
            <a:pPr algn="just"/>
            <a:endParaRPr lang="el-GR" sz="3600" dirty="0"/>
          </a:p>
        </p:txBody>
      </p:sp>
    </p:spTree>
  </p:cSld>
  <p:clrMapOvr>
    <a:masterClrMapping/>
  </p:clrMapOvr>
  <p:transition>
    <p:dissolv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περιεχομένου"/>
          <p:cNvSpPr>
            <a:spLocks noGrp="1"/>
          </p:cNvSpPr>
          <p:nvPr>
            <p:ph idx="1"/>
          </p:nvPr>
        </p:nvSpPr>
        <p:spPr>
          <a:xfrm>
            <a:off x="1582057" y="1422400"/>
            <a:ext cx="6096000" cy="3265714"/>
          </a:xfrm>
          <a:solidFill>
            <a:srgbClr val="FFC000"/>
          </a:solidFill>
        </p:spPr>
        <p:txBody>
          <a:bodyPr/>
          <a:lstStyle/>
          <a:p>
            <a:pPr algn="ctr"/>
            <a:r>
              <a:rPr lang="el-GR" sz="3600" b="1" dirty="0" smtClean="0">
                <a:latin typeface="Calibri" pitchFamily="34" charset="0"/>
              </a:rPr>
              <a:t>Έτσι, το ποίημα αποκτά και φιλοσοφικό περιεχόμενο, θέτοντας το ζήτημα της σχέσης ιστορίας και τέχνης.</a:t>
            </a:r>
            <a:endParaRPr lang="el-GR" sz="3600" b="1"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736045" y="1121229"/>
            <a:ext cx="6326187" cy="4525963"/>
          </a:xfrm>
          <a:solidFill>
            <a:srgbClr val="FFC000"/>
          </a:solidFill>
        </p:spPr>
        <p:txBody>
          <a:bodyPr/>
          <a:lstStyle/>
          <a:p>
            <a:r>
              <a:rPr lang="el-GR" sz="2800" b="1" dirty="0" smtClean="0">
                <a:latin typeface="Calibri" pitchFamily="34" charset="0"/>
              </a:rPr>
              <a:t>Είναι επίσης ένα ποίημα για την ποίηση. Η παράλληλη γραφή των δύο ποιημάτων, του </a:t>
            </a:r>
            <a:r>
              <a:rPr lang="el-GR" sz="2800" b="1" dirty="0" err="1" smtClean="0">
                <a:latin typeface="Calibri" pitchFamily="34" charset="0"/>
              </a:rPr>
              <a:t>Φερνάζη</a:t>
            </a:r>
            <a:r>
              <a:rPr lang="el-GR" sz="2800" b="1" dirty="0" smtClean="0">
                <a:latin typeface="Calibri" pitchFamily="34" charset="0"/>
              </a:rPr>
              <a:t> και του Καβάφη, μας αποκαλύπτει τις τεχνικές γένεσης ενός ποιήματος. Ο Καβάφης μας εισάγει στο εργαστήρι του τη "στιγμή" που η ιστορία επεμβαίνει δυναμικά και αποκρυσταλλώνει την ποιητική ιδέα.</a:t>
            </a:r>
            <a:endParaRPr lang="el-GR" sz="2800" b="1" dirty="0">
              <a:latin typeface="Calibri" pitchFamily="34" charset="0"/>
            </a:endParaRPr>
          </a:p>
        </p:txBody>
      </p:sp>
    </p:spTree>
  </p:cSld>
  <p:clrMapOvr>
    <a:masterClrMapping/>
  </p:clrMapOvr>
  <p:transition>
    <p:wipe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72457" y="274637"/>
            <a:ext cx="8047718" cy="1467077"/>
          </a:xfrm>
        </p:spPr>
        <p:txBody>
          <a:bodyPr/>
          <a:lstStyle/>
          <a:p>
            <a:pPr algn="ctr"/>
            <a:r>
              <a:rPr lang="el-GR" dirty="0" smtClean="0">
                <a:latin typeface="Calibri" pitchFamily="34" charset="0"/>
              </a:rPr>
              <a:t/>
            </a:r>
            <a:br>
              <a:rPr lang="el-GR" dirty="0" smtClean="0">
                <a:latin typeface="Calibri" pitchFamily="34" charset="0"/>
              </a:rPr>
            </a:br>
            <a:r>
              <a:rPr lang="el-GR" dirty="0" smtClean="0">
                <a:latin typeface="Calibri" pitchFamily="34" charset="0"/>
              </a:rPr>
              <a:t/>
            </a:r>
            <a:br>
              <a:rPr lang="el-GR" dirty="0" smtClean="0">
                <a:latin typeface="Calibri" pitchFamily="34" charset="0"/>
              </a:rPr>
            </a:br>
            <a:r>
              <a:rPr lang="el-GR" dirty="0" smtClean="0">
                <a:latin typeface="Calibri" pitchFamily="34" charset="0"/>
              </a:rPr>
              <a:t/>
            </a:r>
            <a:br>
              <a:rPr lang="el-GR" dirty="0" smtClean="0">
                <a:latin typeface="Calibri" pitchFamily="34" charset="0"/>
              </a:rPr>
            </a:br>
            <a:r>
              <a:rPr lang="el-GR" dirty="0" smtClean="0">
                <a:latin typeface="Calibri" pitchFamily="34" charset="0"/>
              </a:rPr>
              <a:t/>
            </a:r>
            <a:br>
              <a:rPr lang="el-GR" dirty="0" smtClean="0">
                <a:latin typeface="Calibri" pitchFamily="34" charset="0"/>
              </a:rPr>
            </a:br>
            <a:r>
              <a:rPr lang="el-GR" dirty="0" smtClean="0">
                <a:latin typeface="Calibri" pitchFamily="34" charset="0"/>
              </a:rPr>
              <a:t/>
            </a:r>
            <a:br>
              <a:rPr lang="el-GR" dirty="0" smtClean="0">
                <a:latin typeface="Calibri" pitchFamily="34" charset="0"/>
              </a:rPr>
            </a:br>
            <a:r>
              <a:rPr lang="el-GR" dirty="0" smtClean="0">
                <a:latin typeface="Calibri" pitchFamily="34" charset="0"/>
              </a:rPr>
              <a:t/>
            </a:r>
            <a:br>
              <a:rPr lang="el-GR" dirty="0" smtClean="0">
                <a:latin typeface="Calibri" pitchFamily="34" charset="0"/>
              </a:rPr>
            </a:br>
            <a:r>
              <a:rPr lang="el-GR" dirty="0" smtClean="0">
                <a:latin typeface="Calibri" pitchFamily="34" charset="0"/>
              </a:rPr>
              <a:t/>
            </a:r>
            <a:br>
              <a:rPr lang="el-GR" dirty="0" smtClean="0">
                <a:latin typeface="Calibri" pitchFamily="34" charset="0"/>
              </a:rPr>
            </a:br>
            <a:r>
              <a:rPr lang="el-GR" dirty="0" smtClean="0">
                <a:latin typeface="Calibri" pitchFamily="34" charset="0"/>
              </a:rPr>
              <a:t/>
            </a:r>
            <a:br>
              <a:rPr lang="el-GR" dirty="0" smtClean="0">
                <a:latin typeface="Calibri" pitchFamily="34" charset="0"/>
              </a:rPr>
            </a:br>
            <a:r>
              <a:rPr lang="el-GR" dirty="0" smtClean="0">
                <a:latin typeface="Calibri" pitchFamily="34" charset="0"/>
              </a:rPr>
              <a:t/>
            </a:r>
            <a:br>
              <a:rPr lang="el-GR" dirty="0" smtClean="0">
                <a:latin typeface="Calibri" pitchFamily="34" charset="0"/>
              </a:rPr>
            </a:br>
            <a:r>
              <a:rPr lang="el-GR" b="1" dirty="0" smtClean="0">
                <a:latin typeface="Calibri" pitchFamily="34" charset="0"/>
              </a:rPr>
              <a:t>Το ήθος των προσώπων</a:t>
            </a:r>
            <a:r>
              <a:rPr lang="el-GR" dirty="0" smtClean="0">
                <a:latin typeface="Calibri" pitchFamily="34" charset="0"/>
              </a:rPr>
              <a:t/>
            </a:r>
            <a:br>
              <a:rPr lang="el-GR" dirty="0" smtClean="0">
                <a:latin typeface="Calibri" pitchFamily="34" charset="0"/>
              </a:rPr>
            </a:br>
            <a:r>
              <a:rPr lang="el-GR" b="1" dirty="0" smtClean="0"/>
              <a:t>Ο </a:t>
            </a:r>
            <a:r>
              <a:rPr lang="el-GR" b="1" dirty="0" err="1" smtClean="0"/>
              <a:t>Φερνάζης</a:t>
            </a:r>
            <a:r>
              <a:rPr lang="el-GR" b="1" dirty="0" smtClean="0"/>
              <a:t> </a:t>
            </a:r>
            <a:br>
              <a:rPr lang="el-GR" b="1" dirty="0" smtClean="0"/>
            </a:br>
            <a:endParaRPr lang="el-GR" dirty="0">
              <a:latin typeface="Calibri" pitchFamily="34" charset="0"/>
            </a:endParaRPr>
          </a:p>
        </p:txBody>
      </p:sp>
      <p:sp>
        <p:nvSpPr>
          <p:cNvPr id="3" name="2 - Θέση περιεχομένου"/>
          <p:cNvSpPr>
            <a:spLocks noGrp="1"/>
          </p:cNvSpPr>
          <p:nvPr>
            <p:ph idx="1"/>
          </p:nvPr>
        </p:nvSpPr>
        <p:spPr>
          <a:xfrm>
            <a:off x="261257" y="1669143"/>
            <a:ext cx="8461829" cy="4804227"/>
          </a:xfrm>
        </p:spPr>
        <p:txBody>
          <a:bodyPr/>
          <a:lstStyle/>
          <a:p>
            <a:pPr algn="just"/>
            <a:r>
              <a:rPr lang="el-GR" sz="2800" b="1" dirty="0" smtClean="0">
                <a:latin typeface="Calibri" pitchFamily="34" charset="0"/>
              </a:rPr>
              <a:t>Εμφανίζεται ως ένας πολύ ζωντανός και ανθρώπινος χαρακτήρας, με αδυναμίες, ιδιοτέλειες και υπολογισμούς. </a:t>
            </a:r>
          </a:p>
          <a:p>
            <a:pPr algn="just"/>
            <a:r>
              <a:rPr lang="el-GR" sz="2800" b="1" dirty="0" smtClean="0">
                <a:latin typeface="Calibri" pitchFamily="34" charset="0"/>
              </a:rPr>
              <a:t>Η απρόσμενη τροπή της τύχης τού δημιουργεί ένα πλήθος ανάμεικτων αισθημάτων: έκπληξης, απογοήτευσης, ανησυχίας και ανασφάλειας. </a:t>
            </a:r>
          </a:p>
          <a:p>
            <a:pPr algn="just"/>
            <a:r>
              <a:rPr lang="el-GR" sz="2800" b="1" dirty="0" smtClean="0">
                <a:latin typeface="Calibri" pitchFamily="34" charset="0"/>
              </a:rPr>
              <a:t>Μπροστά στον κίνδυνο της πατρίδας του καταφεύγει σε "μικρόψυχες" σκέψεις σκεπτόμενος μόνο τον εαυτό του και την ποιητική του ανέλιξη. </a:t>
            </a:r>
          </a:p>
          <a:p>
            <a:pPr algn="just"/>
            <a:endParaRPr lang="el-GR" sz="2800" b="1" dirty="0">
              <a:latin typeface="Calibri" pitchFamily="34" charset="0"/>
            </a:endParaRPr>
          </a:p>
        </p:txBody>
      </p:sp>
    </p:spTree>
  </p:cSld>
  <p:clrMapOvr>
    <a:masterClrMapping/>
  </p:clrMapOvr>
  <p:transition>
    <p:cut thruBlk="1"/>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66057" y="812799"/>
            <a:ext cx="8207375" cy="5718629"/>
          </a:xfrm>
        </p:spPr>
        <p:txBody>
          <a:bodyPr/>
          <a:lstStyle/>
          <a:p>
            <a:r>
              <a:rPr lang="el-GR" sz="3600" b="1" dirty="0" smtClean="0">
                <a:latin typeface="Calibri" pitchFamily="34" charset="0"/>
              </a:rPr>
              <a:t>Στο τέλος του ποιήματος φαίνεται τελικά πως υπηρετεί την ποιητική του αποστολή, το καταστάλαγμα όμως της ποιητικής του ιδέας εξακολουθεί να περιέχει ένα είδος ιδιοτέλειας, αφού η μοίρα του ως ποιητή δεν εξαρτάται, στο άμεσο μέλλον, από το Μιθριδάτη, αλλά από τη νέα ιστορική πραγματικότητα (την υποταγή στους Ρωμαίους).</a:t>
            </a:r>
            <a:endParaRPr lang="el-GR" sz="3600" b="1" dirty="0">
              <a:latin typeface="Calibri" pitchFamily="34" charset="0"/>
            </a:endParaRPr>
          </a:p>
        </p:txBody>
      </p:sp>
    </p:spTree>
  </p:cSld>
  <p:clrMapOvr>
    <a:masterClrMapping/>
  </p:clrMapOvr>
  <p:transition>
    <p:dissolv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96948" y="274638"/>
            <a:ext cx="8823227" cy="1143000"/>
          </a:xfrm>
        </p:spPr>
        <p:txBody>
          <a:bodyPr/>
          <a:lstStyle/>
          <a:p>
            <a:r>
              <a:rPr lang="el-GR" dirty="0" smtClean="0">
                <a:latin typeface="Calibri" pitchFamily="34" charset="0"/>
              </a:rPr>
              <a:t>Γιατί </a:t>
            </a:r>
            <a:r>
              <a:rPr lang="el-GR" i="1" dirty="0" smtClean="0">
                <a:latin typeface="Calibri" pitchFamily="34" charset="0"/>
              </a:rPr>
              <a:t>«</a:t>
            </a:r>
            <a:r>
              <a:rPr lang="el-GR" i="1" dirty="0" err="1" smtClean="0">
                <a:latin typeface="Calibri" pitchFamily="34" charset="0"/>
              </a:rPr>
              <a:t>υπεροψίαν</a:t>
            </a:r>
            <a:r>
              <a:rPr lang="el-GR" i="1" dirty="0" smtClean="0">
                <a:latin typeface="Calibri" pitchFamily="34" charset="0"/>
              </a:rPr>
              <a:t> και </a:t>
            </a:r>
            <a:r>
              <a:rPr lang="el-GR" i="1" dirty="0" err="1" smtClean="0">
                <a:latin typeface="Calibri" pitchFamily="34" charset="0"/>
              </a:rPr>
              <a:t>μέθην</a:t>
            </a:r>
            <a:r>
              <a:rPr lang="el-GR" i="1" dirty="0" smtClean="0">
                <a:latin typeface="Calibri" pitchFamily="34" charset="0"/>
              </a:rPr>
              <a:t>»</a:t>
            </a:r>
            <a:r>
              <a:rPr lang="el-GR" dirty="0" smtClean="0">
                <a:latin typeface="Calibri" pitchFamily="34" charset="0"/>
              </a:rPr>
              <a:t>; </a:t>
            </a:r>
            <a:br>
              <a:rPr lang="el-GR" dirty="0" smtClean="0">
                <a:latin typeface="Calibri" pitchFamily="34" charset="0"/>
              </a:rPr>
            </a:br>
            <a:endParaRPr lang="el-GR" dirty="0">
              <a:latin typeface="Calibri" pitchFamily="34" charset="0"/>
            </a:endParaRPr>
          </a:p>
        </p:txBody>
      </p:sp>
      <p:sp>
        <p:nvSpPr>
          <p:cNvPr id="54275" name="Rectangle 3"/>
          <p:cNvSpPr>
            <a:spLocks noGrp="1" noChangeArrowheads="1"/>
          </p:cNvSpPr>
          <p:nvPr>
            <p:ph type="body" idx="1"/>
          </p:nvPr>
        </p:nvSpPr>
        <p:spPr>
          <a:xfrm>
            <a:off x="362856" y="1237958"/>
            <a:ext cx="8657319" cy="5620042"/>
          </a:xfrm>
        </p:spPr>
        <p:txBody>
          <a:bodyPr/>
          <a:lstStyle/>
          <a:p>
            <a:pPr lvl="0"/>
            <a:r>
              <a:rPr lang="el-GR" sz="2800" b="1" dirty="0" smtClean="0">
                <a:latin typeface="Calibri" pitchFamily="34" charset="0"/>
              </a:rPr>
              <a:t>Ίσως γιατί τώρα με τις ρωμαϊκές λεγεώνες προ των πυλών και τη γενικότερη πολεμική ατμόσφαιρα, η υπεροψία και η μέθη ταιριάζουν καλύτερα σε ένα βασιλιά και όχι η φιλοσοφική διάθεση και η κατανόηση της ματαιότητας των μεγαλείων. </a:t>
            </a:r>
          </a:p>
          <a:p>
            <a:pPr lvl="0"/>
            <a:r>
              <a:rPr lang="el-GR" sz="2800" b="1" dirty="0" smtClean="0">
                <a:latin typeface="Calibri" pitchFamily="34" charset="0"/>
              </a:rPr>
              <a:t>Την αλαζονεία της εξουσίας του Δαρείου έχει μάλλον στο νου του ο </a:t>
            </a:r>
            <a:r>
              <a:rPr lang="el-GR" sz="2800" b="1" dirty="0" err="1" smtClean="0">
                <a:latin typeface="Calibri" pitchFamily="34" charset="0"/>
              </a:rPr>
              <a:t>Φερνάζης</a:t>
            </a:r>
            <a:r>
              <a:rPr lang="el-GR" sz="2800" b="1" dirty="0" smtClean="0">
                <a:latin typeface="Calibri" pitchFamily="34" charset="0"/>
              </a:rPr>
              <a:t>, η οποία αποτέλεσε «</a:t>
            </a:r>
            <a:r>
              <a:rPr lang="el-GR" sz="2800" b="1" dirty="0" err="1" smtClean="0">
                <a:latin typeface="Calibri" pitchFamily="34" charset="0"/>
              </a:rPr>
              <a:t>ύβριν</a:t>
            </a:r>
            <a:r>
              <a:rPr lang="el-GR" sz="2800" b="1" dirty="0" smtClean="0">
                <a:latin typeface="Calibri" pitchFamily="34" charset="0"/>
              </a:rPr>
              <a:t>» προς τους θεούς και έτσι νικήθηκε ο μέγας βασιλιάς. Αυτό αποτελεί και έμμεσο υπαινιγμό ή ευχή για ανάλογη τύχη του Μιθριδάτη. </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73050"/>
            <a:ext cx="3160713" cy="844550"/>
          </a:xfrm>
        </p:spPr>
        <p:txBody>
          <a:bodyPr/>
          <a:lstStyle/>
          <a:p>
            <a:r>
              <a:rPr lang="el-GR" dirty="0" smtClean="0"/>
              <a:t>Η εποχή κι ο τόπος</a:t>
            </a:r>
            <a:endParaRPr lang="el-GR" dirty="0"/>
          </a:p>
        </p:txBody>
      </p:sp>
      <p:sp>
        <p:nvSpPr>
          <p:cNvPr id="6" name="5 - Θέση κειμένου"/>
          <p:cNvSpPr>
            <a:spLocks noGrp="1"/>
          </p:cNvSpPr>
          <p:nvPr>
            <p:ph type="body" sz="half" idx="2"/>
          </p:nvPr>
        </p:nvSpPr>
        <p:spPr>
          <a:xfrm>
            <a:off x="246743" y="1260928"/>
            <a:ext cx="3465513" cy="5422900"/>
          </a:xfrm>
        </p:spPr>
        <p:txBody>
          <a:bodyPr/>
          <a:lstStyle/>
          <a:p>
            <a:r>
              <a:rPr lang="el-GR" sz="2400" dirty="0" smtClean="0">
                <a:latin typeface="Calibri" pitchFamily="34" charset="0"/>
              </a:rPr>
              <a:t>Τα δεδομένα του ποιήματος: </a:t>
            </a:r>
          </a:p>
          <a:p>
            <a:endParaRPr lang="el-GR" sz="2400" dirty="0" smtClean="0">
              <a:latin typeface="Calibri" pitchFamily="34" charset="0"/>
            </a:endParaRPr>
          </a:p>
          <a:p>
            <a:pPr>
              <a:buFont typeface="Wingdings" pitchFamily="2" charset="2"/>
              <a:buChar char="v"/>
            </a:pPr>
            <a:r>
              <a:rPr lang="el-GR" sz="2400" dirty="0" smtClean="0">
                <a:latin typeface="Calibri" pitchFamily="34" charset="0"/>
              </a:rPr>
              <a:t>Αμισός, ελληνική πόλη του Πόντου (σημ. Σαμψούντα), την οποία κατέλαβαν οι Ρωμαίοι με αρχηγό το Λούκουλλο το 71 </a:t>
            </a:r>
            <a:r>
              <a:rPr lang="el-GR" sz="2400" dirty="0" err="1" smtClean="0">
                <a:latin typeface="Calibri" pitchFamily="34" charset="0"/>
              </a:rPr>
              <a:t>π.Χ.</a:t>
            </a:r>
            <a:endParaRPr lang="el-GR" sz="2400" dirty="0" smtClean="0">
              <a:latin typeface="Calibri" pitchFamily="34" charset="0"/>
            </a:endParaRPr>
          </a:p>
          <a:p>
            <a:pPr>
              <a:buFont typeface="Wingdings" pitchFamily="2" charset="2"/>
              <a:buChar char="v"/>
            </a:pPr>
            <a:endParaRPr lang="el-GR" sz="2400" dirty="0" smtClean="0">
              <a:latin typeface="Calibri" pitchFamily="34" charset="0"/>
            </a:endParaRPr>
          </a:p>
          <a:p>
            <a:pPr>
              <a:buFont typeface="Wingdings" pitchFamily="2" charset="2"/>
              <a:buChar char="v"/>
            </a:pPr>
            <a:r>
              <a:rPr lang="el-GR" sz="2400" dirty="0" smtClean="0">
                <a:latin typeface="Calibri" pitchFamily="34" charset="0"/>
              </a:rPr>
              <a:t>74 </a:t>
            </a:r>
            <a:r>
              <a:rPr lang="el-GR" sz="2400" dirty="0" err="1" smtClean="0">
                <a:latin typeface="Calibri" pitchFamily="34" charset="0"/>
              </a:rPr>
              <a:t>π.Χ.</a:t>
            </a:r>
            <a:r>
              <a:rPr lang="el-GR" sz="2400" dirty="0" smtClean="0">
                <a:latin typeface="Calibri" pitchFamily="34" charset="0"/>
              </a:rPr>
              <a:t> (αρχή Γ΄ </a:t>
            </a:r>
            <a:r>
              <a:rPr lang="el-GR" sz="2400" dirty="0" err="1" smtClean="0">
                <a:latin typeface="Calibri" pitchFamily="34" charset="0"/>
              </a:rPr>
              <a:t>Μιθριδατικού</a:t>
            </a:r>
            <a:r>
              <a:rPr lang="el-GR" sz="2400" dirty="0" smtClean="0">
                <a:latin typeface="Calibri" pitchFamily="34" charset="0"/>
              </a:rPr>
              <a:t> πολέμου – κατά Σαββίδη)</a:t>
            </a:r>
          </a:p>
          <a:p>
            <a:endParaRPr lang="el-GR" sz="1600" dirty="0"/>
          </a:p>
        </p:txBody>
      </p:sp>
      <p:pic>
        <p:nvPicPr>
          <p:cNvPr id="2050" name="Picture 2"/>
          <p:cNvPicPr>
            <a:picLocks noGrp="1" noChangeAspect="1" noChangeArrowheads="1"/>
          </p:cNvPicPr>
          <p:nvPr>
            <p:ph sz="half" idx="4294967295"/>
          </p:nvPr>
        </p:nvPicPr>
        <p:blipFill>
          <a:blip r:embed="rId2" cstate="print"/>
          <a:srcRect/>
          <a:stretch>
            <a:fillRect/>
          </a:stretch>
        </p:blipFill>
        <p:spPr bwMode="auto">
          <a:xfrm>
            <a:off x="4223657" y="4213906"/>
            <a:ext cx="4154488" cy="1941512"/>
          </a:xfrm>
          <a:prstGeom prst="rect">
            <a:avLst/>
          </a:prstGeom>
          <a:noFill/>
          <a:ln w="9525">
            <a:noFill/>
            <a:miter lim="800000"/>
            <a:headEnd/>
            <a:tailEnd/>
          </a:ln>
          <a:effectLst/>
        </p:spPr>
      </p:pic>
      <p:pic>
        <p:nvPicPr>
          <p:cNvPr id="2051" name="Picture 3"/>
          <p:cNvPicPr>
            <a:picLocks noGrp="1" noChangeAspect="1" noChangeArrowheads="1"/>
          </p:cNvPicPr>
          <p:nvPr>
            <p:ph idx="1"/>
          </p:nvPr>
        </p:nvPicPr>
        <p:blipFill>
          <a:blip r:embed="rId3" cstate="print"/>
          <a:srcRect/>
          <a:stretch>
            <a:fillRect/>
          </a:stretch>
        </p:blipFill>
        <p:spPr bwMode="auto">
          <a:xfrm>
            <a:off x="3691165" y="389868"/>
            <a:ext cx="5111750" cy="3181076"/>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1886" y="406400"/>
            <a:ext cx="8628289" cy="6212114"/>
          </a:xfrm>
        </p:spPr>
        <p:txBody>
          <a:bodyPr/>
          <a:lstStyle/>
          <a:p>
            <a:pPr lvl="0"/>
            <a:r>
              <a:rPr lang="el-GR" sz="3200" dirty="0" smtClean="0">
                <a:latin typeface="Calibri" pitchFamily="34" charset="0"/>
              </a:rPr>
              <a:t>Ίσως όμως να υπαινίσσεται ο Καβάφης και την αλαζονεία του ίδιου του ποιητή, που μπροστά στις δύσκολες ιστορικές συνθήκες και σκέφτεται μόνο τις προσωπικές ποιητικές του βλέψεις.</a:t>
            </a:r>
          </a:p>
          <a:p>
            <a:pPr lvl="0"/>
            <a:endParaRPr lang="el-GR" sz="3200" dirty="0" smtClean="0">
              <a:latin typeface="Calibri" pitchFamily="34" charset="0"/>
            </a:endParaRPr>
          </a:p>
          <a:p>
            <a:pPr lvl="0"/>
            <a:r>
              <a:rPr lang="el-GR" sz="3200" dirty="0" smtClean="0">
                <a:latin typeface="Calibri" pitchFamily="34" charset="0"/>
              </a:rPr>
              <a:t>Μπορεί επίσης ο Καβάφης να θίγει με το ποίημά του και την έπαρση γενικά του καλλιτέχνη που σε κάθε νέο δημιούργημά του αισθάνεται πως έχει συλλάβει την τελειότητα και με αυτό ελπίζει να ανέβει στη σκάλα της ποίησης και να αποστομώσει τους επικριτές του.</a:t>
            </a:r>
          </a:p>
          <a:p>
            <a:pPr>
              <a:buNone/>
            </a:pPr>
            <a:endParaRPr lang="el-GR" sz="3200" dirty="0" smtClean="0">
              <a:latin typeface="Calibri" pitchFamily="34" charset="0"/>
            </a:endParaRPr>
          </a:p>
          <a:p>
            <a:endParaRPr lang="el-GR" sz="3200" dirty="0" smtClean="0">
              <a:latin typeface="Calibri" pitchFamily="34" charset="0"/>
            </a:endParaRPr>
          </a:p>
          <a:p>
            <a:endParaRPr lang="el-GR" sz="3200" dirty="0">
              <a:latin typeface="Calibri" pitchFamily="34" charset="0"/>
            </a:endParaRPr>
          </a:p>
        </p:txBody>
      </p:sp>
    </p:spTree>
  </p:cSld>
  <p:clrMapOvr>
    <a:masterClrMapping/>
  </p:clrMapOvr>
  <p:transition>
    <p:dissolv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81686" y="274638"/>
            <a:ext cx="7838489" cy="667897"/>
          </a:xfrm>
        </p:spPr>
        <p:txBody>
          <a:bodyPr/>
          <a:lstStyle/>
          <a:p>
            <a:r>
              <a:rPr lang="el-GR" dirty="0" smtClean="0">
                <a:latin typeface="Calibri" pitchFamily="34" charset="0"/>
              </a:rPr>
              <a:t>Ο τρόπος ανάπτυξης του ποιήματος</a:t>
            </a:r>
            <a:endParaRPr lang="el-GR" dirty="0">
              <a:latin typeface="Calibri" pitchFamily="34" charset="0"/>
            </a:endParaRPr>
          </a:p>
        </p:txBody>
      </p:sp>
      <p:sp>
        <p:nvSpPr>
          <p:cNvPr id="3" name="2 - Θέση περιεχομένου"/>
          <p:cNvSpPr>
            <a:spLocks noGrp="1"/>
          </p:cNvSpPr>
          <p:nvPr>
            <p:ph idx="1"/>
          </p:nvPr>
        </p:nvSpPr>
        <p:spPr>
          <a:xfrm>
            <a:off x="379828" y="1575582"/>
            <a:ext cx="8640347" cy="4550581"/>
          </a:xfrm>
        </p:spPr>
        <p:txBody>
          <a:bodyPr/>
          <a:lstStyle/>
          <a:p>
            <a:r>
              <a:rPr lang="el-GR" b="1" dirty="0" smtClean="0">
                <a:latin typeface="Calibri" pitchFamily="34" charset="0"/>
              </a:rPr>
              <a:t>Σημασία στο  ποίημα έχουν όχι τόσο οι σκέψεις του ήρωα αλλά όλος ο ειρμός και το λεκτικό σκηνικό και γενικότερα το ψυχολογικό πορτρέτο του ποιητή.</a:t>
            </a:r>
          </a:p>
          <a:p>
            <a:endParaRPr lang="el-GR" b="1" dirty="0" smtClean="0">
              <a:latin typeface="Calibri" pitchFamily="34" charset="0"/>
            </a:endParaRPr>
          </a:p>
          <a:p>
            <a:r>
              <a:rPr lang="el-GR" b="1" dirty="0" smtClean="0">
                <a:latin typeface="Calibri" pitchFamily="34" charset="0"/>
              </a:rPr>
              <a:t>Είναι ένα δραματοποιημένο ποίημα, οικοδομημένο στις αρχές της σκηνικής αναπαράστασης της πραγματικότητας.</a:t>
            </a:r>
          </a:p>
          <a:p>
            <a:endParaRPr lang="el-GR" b="1" dirty="0" smtClean="0">
              <a:latin typeface="Calibri" pitchFamily="34" charset="0"/>
            </a:endParaRPr>
          </a:p>
          <a:p>
            <a:r>
              <a:rPr lang="el-GR" b="1" dirty="0" smtClean="0">
                <a:latin typeface="Calibri" pitchFamily="34" charset="0"/>
              </a:rPr>
              <a:t>Ρεαλιστική λογοτεχνία, </a:t>
            </a:r>
            <a:r>
              <a:rPr lang="el-GR" b="1" dirty="0" err="1" smtClean="0">
                <a:latin typeface="Calibri" pitchFamily="34" charset="0"/>
              </a:rPr>
              <a:t>μπρεχτική</a:t>
            </a:r>
            <a:r>
              <a:rPr lang="el-GR" b="1" dirty="0" smtClean="0">
                <a:latin typeface="Calibri" pitchFamily="34" charset="0"/>
              </a:rPr>
              <a:t> αποστασιοποίηση</a:t>
            </a:r>
          </a:p>
          <a:p>
            <a:endParaRPr lang="el-GR" b="1" dirty="0" smtClean="0">
              <a:latin typeface="Calibri" pitchFamily="34" charset="0"/>
            </a:endParaRPr>
          </a:p>
          <a:p>
            <a:pPr lvl="8"/>
            <a:r>
              <a:rPr lang="el-GR" b="1" dirty="0" smtClean="0">
                <a:latin typeface="Calibri" pitchFamily="34" charset="0"/>
              </a:rPr>
              <a:t>(Σόνια </a:t>
            </a:r>
            <a:r>
              <a:rPr lang="el-GR" b="1" dirty="0" err="1" smtClean="0">
                <a:latin typeface="Calibri" pitchFamily="34" charset="0"/>
              </a:rPr>
              <a:t>Ιλίνσκαγια</a:t>
            </a:r>
            <a:r>
              <a:rPr lang="el-GR" b="1" dirty="0" smtClean="0">
                <a:latin typeface="Calibri" pitchFamily="34" charset="0"/>
              </a:rPr>
              <a:t>)</a:t>
            </a:r>
          </a:p>
        </p:txBody>
      </p:sp>
    </p:spTree>
  </p:cSld>
  <p:clrMapOvr>
    <a:masterClrMapping/>
  </p:clrMapOvr>
  <p:transition>
    <p:dissolv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Calibri" pitchFamily="34" charset="0"/>
              </a:rPr>
              <a:t>Ο λόγος</a:t>
            </a:r>
            <a:endParaRPr lang="el-GR" dirty="0">
              <a:latin typeface="Calibri" pitchFamily="34" charset="0"/>
            </a:endParaRPr>
          </a:p>
        </p:txBody>
      </p:sp>
      <p:sp>
        <p:nvSpPr>
          <p:cNvPr id="3" name="2 - Θέση περιεχομένου"/>
          <p:cNvSpPr>
            <a:spLocks noGrp="1"/>
          </p:cNvSpPr>
          <p:nvPr>
            <p:ph idx="1"/>
          </p:nvPr>
        </p:nvSpPr>
        <p:spPr>
          <a:xfrm>
            <a:off x="333830" y="1611086"/>
            <a:ext cx="8686346" cy="4515077"/>
          </a:xfrm>
        </p:spPr>
        <p:txBody>
          <a:bodyPr/>
          <a:lstStyle/>
          <a:p>
            <a:pPr algn="just"/>
            <a:r>
              <a:rPr lang="el-GR" sz="3600" dirty="0" smtClean="0">
                <a:latin typeface="Calibri" pitchFamily="34" charset="0"/>
              </a:rPr>
              <a:t>Στο ποίημα υπάρχει πλούτος σημείων στίξης, θαυμαστικών, ερωτηματικών, παρενθέσεων, παυλών, που προσδίδουν θεατρικό χαρακτήρα στο κείμενο και προβάλλουν με ζωντάνια και παραστατικότητα την προσωπικότητα του </a:t>
            </a:r>
            <a:r>
              <a:rPr lang="el-GR" sz="3600" dirty="0" err="1" smtClean="0">
                <a:latin typeface="Calibri" pitchFamily="34" charset="0"/>
              </a:rPr>
              <a:t>Φερνάζη</a:t>
            </a:r>
            <a:r>
              <a:rPr lang="el-GR" sz="3600" dirty="0" smtClean="0">
                <a:latin typeface="Calibri" pitchFamily="34" charset="0"/>
              </a:rPr>
              <a:t>. </a:t>
            </a:r>
          </a:p>
          <a:p>
            <a:pPr algn="just"/>
            <a:endParaRPr lang="el-GR" sz="3600" dirty="0" smtClean="0">
              <a:latin typeface="Calibri" pitchFamily="34" charset="0"/>
            </a:endParaRPr>
          </a:p>
          <a:p>
            <a:pPr algn="just"/>
            <a:endParaRPr lang="el-GR" sz="3600" dirty="0">
              <a:latin typeface="Calibri" pitchFamily="34" charset="0"/>
            </a:endParaRPr>
          </a:p>
        </p:txBody>
      </p:sp>
    </p:spTree>
  </p:cSld>
  <p:clrMapOvr>
    <a:masterClrMapping/>
  </p:clrMapOvr>
  <p:transition>
    <p:dissolv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περιεχομένου"/>
          <p:cNvSpPr>
            <a:spLocks noGrp="1"/>
          </p:cNvSpPr>
          <p:nvPr>
            <p:ph idx="1"/>
          </p:nvPr>
        </p:nvSpPr>
        <p:spPr>
          <a:xfrm>
            <a:off x="1756229" y="1277257"/>
            <a:ext cx="5486399" cy="4760686"/>
          </a:xfrm>
        </p:spPr>
        <p:style>
          <a:lnRef idx="1">
            <a:schemeClr val="accent4"/>
          </a:lnRef>
          <a:fillRef idx="3">
            <a:schemeClr val="accent4"/>
          </a:fillRef>
          <a:effectRef idx="2">
            <a:schemeClr val="accent4"/>
          </a:effectRef>
          <a:fontRef idx="minor">
            <a:schemeClr val="lt1"/>
          </a:fontRef>
        </p:style>
        <p:txBody>
          <a:bodyPr/>
          <a:lstStyle/>
          <a:p>
            <a:pPr lvl="4">
              <a:buNone/>
            </a:pPr>
            <a:r>
              <a:rPr lang="el-GR" i="1" dirty="0" smtClean="0">
                <a:solidFill>
                  <a:srgbClr val="FFFFFF"/>
                </a:solidFill>
              </a:rPr>
              <a:t>Ο Δαρείος </a:t>
            </a:r>
          </a:p>
          <a:p>
            <a:endParaRPr lang="el-GR" i="1" dirty="0" smtClean="0">
              <a:solidFill>
                <a:srgbClr val="FFFFFF"/>
              </a:solidFill>
            </a:endParaRPr>
          </a:p>
          <a:p>
            <a:endParaRPr lang="el-GR" dirty="0" smtClean="0">
              <a:solidFill>
                <a:srgbClr val="FFFFFF"/>
              </a:solidFill>
            </a:endParaRPr>
          </a:p>
          <a:p>
            <a:endParaRPr lang="el-GR" dirty="0" smtClean="0">
              <a:solidFill>
                <a:srgbClr val="FFFFFF"/>
              </a:solidFill>
            </a:endParaRPr>
          </a:p>
          <a:p>
            <a:endParaRPr lang="el-GR" dirty="0" smtClean="0">
              <a:solidFill>
                <a:srgbClr val="FFFFFF"/>
              </a:solidFill>
            </a:endParaRPr>
          </a:p>
          <a:p>
            <a:r>
              <a:rPr lang="el-GR" dirty="0" smtClean="0">
                <a:solidFill>
                  <a:srgbClr val="FFFFFF"/>
                </a:solidFill>
              </a:rPr>
              <a:t>ένα ποίημα αντιθέσεων και συνεχών αυτοαναιρέσεων </a:t>
            </a:r>
            <a:endParaRPr lang="el-GR" dirty="0">
              <a:solidFill>
                <a:srgbClr val="FFFFFF"/>
              </a:solidFill>
            </a:endParaRPr>
          </a:p>
        </p:txBody>
      </p:sp>
      <p:sp>
        <p:nvSpPr>
          <p:cNvPr id="7" name="6 - Βέλος προς τα κάτω"/>
          <p:cNvSpPr/>
          <p:nvPr/>
        </p:nvSpPr>
        <p:spPr>
          <a:xfrm>
            <a:off x="4209143" y="2177143"/>
            <a:ext cx="580571" cy="899886"/>
          </a:xfrm>
          <a:prstGeom prst="downArrow">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161246"/>
            <a:ext cx="9143999" cy="7206453"/>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223056" y="0"/>
            <a:ext cx="6316662" cy="1143000"/>
          </a:xfrm>
        </p:spPr>
        <p:txBody>
          <a:bodyPr/>
          <a:lstStyle/>
          <a:p>
            <a:r>
              <a:rPr lang="el-GR" dirty="0" smtClean="0">
                <a:latin typeface="Calibri" pitchFamily="34" charset="0"/>
              </a:rPr>
              <a:t>Η γλώσσα </a:t>
            </a:r>
            <a:endParaRPr lang="el-GR" dirty="0">
              <a:latin typeface="Calibri" pitchFamily="34" charset="0"/>
            </a:endParaRPr>
          </a:p>
        </p:txBody>
      </p:sp>
      <p:sp>
        <p:nvSpPr>
          <p:cNvPr id="3" name="2 - Θέση περιεχομένου"/>
          <p:cNvSpPr>
            <a:spLocks noGrp="1"/>
          </p:cNvSpPr>
          <p:nvPr>
            <p:ph idx="1"/>
          </p:nvPr>
        </p:nvSpPr>
        <p:spPr>
          <a:xfrm>
            <a:off x="464457" y="1248228"/>
            <a:ext cx="7707086" cy="5609771"/>
          </a:xfrm>
        </p:spPr>
        <p:txBody>
          <a:bodyPr/>
          <a:lstStyle/>
          <a:p>
            <a:pPr algn="just"/>
            <a:r>
              <a:rPr lang="el-GR" sz="2800" b="1" dirty="0" smtClean="0">
                <a:latin typeface="Calibri" pitchFamily="34" charset="0"/>
              </a:rPr>
              <a:t>Η γλώσσα είναι η δημοτική με στοιχεία της καθαρεύουσας </a:t>
            </a:r>
            <a:r>
              <a:rPr lang="el-GR" sz="2800" b="1" i="1" dirty="0" smtClean="0">
                <a:latin typeface="Calibri" pitchFamily="34" charset="0"/>
              </a:rPr>
              <a:t>(«</a:t>
            </a:r>
            <a:r>
              <a:rPr lang="el-GR" sz="2800" b="1" i="1" dirty="0" err="1" smtClean="0">
                <a:latin typeface="Calibri" pitchFamily="34" charset="0"/>
              </a:rPr>
              <a:t>σπουδαίον</a:t>
            </a:r>
            <a:r>
              <a:rPr lang="el-GR" sz="2800" b="1" i="1" dirty="0" smtClean="0">
                <a:latin typeface="Calibri" pitchFamily="34" charset="0"/>
              </a:rPr>
              <a:t>», «</a:t>
            </a:r>
            <a:r>
              <a:rPr lang="el-GR" sz="2800" b="1" i="1" dirty="0" err="1" smtClean="0">
                <a:latin typeface="Calibri" pitchFamily="34" charset="0"/>
              </a:rPr>
              <a:t>υπεροψίαν</a:t>
            </a:r>
            <a:r>
              <a:rPr lang="el-GR" sz="2800" b="1" i="1" dirty="0" smtClean="0">
                <a:latin typeface="Calibri" pitchFamily="34" charset="0"/>
              </a:rPr>
              <a:t> και </a:t>
            </a:r>
            <a:r>
              <a:rPr lang="el-GR" sz="2800" b="1" i="1" dirty="0" err="1" smtClean="0">
                <a:latin typeface="Calibri" pitchFamily="34" charset="0"/>
              </a:rPr>
              <a:t>μέθην</a:t>
            </a:r>
            <a:r>
              <a:rPr lang="el-GR" sz="2800" b="1" i="1" dirty="0" smtClean="0">
                <a:latin typeface="Calibri" pitchFamily="34" charset="0"/>
              </a:rPr>
              <a:t>», «το πλείστον», «ενεός», «βασιλεύς», «</a:t>
            </a:r>
            <a:r>
              <a:rPr lang="el-GR" sz="2800" b="1" i="1" dirty="0" err="1" smtClean="0">
                <a:latin typeface="Calibri" pitchFamily="34" charset="0"/>
              </a:rPr>
              <a:t>επικριτάς</a:t>
            </a:r>
            <a:r>
              <a:rPr lang="el-GR" sz="2800" b="1" i="1" dirty="0" smtClean="0">
                <a:latin typeface="Calibri" pitchFamily="34" charset="0"/>
              </a:rPr>
              <a:t>», «προστάται»)</a:t>
            </a:r>
            <a:r>
              <a:rPr lang="el-GR" sz="2800" b="1" dirty="0" smtClean="0">
                <a:latin typeface="Calibri" pitchFamily="34" charset="0"/>
              </a:rPr>
              <a:t> που της προσδίδουν ηθελημένο πεζολογικό τόνο και ρεαλισμό. </a:t>
            </a:r>
          </a:p>
          <a:p>
            <a:pPr algn="just"/>
            <a:r>
              <a:rPr lang="el-GR" sz="2800" b="1" dirty="0" smtClean="0">
                <a:latin typeface="Calibri" pitchFamily="34" charset="0"/>
              </a:rPr>
              <a:t>Το μέτρο είναι ο χαλαρός ίαμβος και ο ελεύθερος στίχος. </a:t>
            </a:r>
          </a:p>
          <a:p>
            <a:pPr algn="just"/>
            <a:r>
              <a:rPr lang="el-GR" sz="2800" b="1" dirty="0" smtClean="0">
                <a:latin typeface="Calibri" pitchFamily="34" charset="0"/>
              </a:rPr>
              <a:t>Το ύφος είναι ζωηρό, επιτηδευμένο και ειρωνικό. </a:t>
            </a:r>
          </a:p>
          <a:p>
            <a:pPr algn="just"/>
            <a:endParaRPr lang="el-GR" sz="2800" b="1" dirty="0">
              <a:latin typeface="Calibri" pitchFamily="34" charset="0"/>
            </a:endParaRPr>
          </a:p>
        </p:txBody>
      </p:sp>
    </p:spTree>
  </p:cSld>
  <p:clrMapOvr>
    <a:masterClrMapping/>
  </p:clrMapOvr>
  <p:transition>
    <p:wipe dir="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252026" y="281354"/>
            <a:ext cx="7768150" cy="928468"/>
          </a:xfrm>
        </p:spPr>
        <p:txBody>
          <a:bodyPr/>
          <a:lstStyle/>
          <a:p>
            <a:r>
              <a:rPr lang="el-GR" b="1" dirty="0" smtClean="0">
                <a:latin typeface="Calibri" pitchFamily="34" charset="0"/>
              </a:rPr>
              <a:t>Τα γνωρίσματα της καβαφικής τέχνης</a:t>
            </a:r>
            <a:r>
              <a:rPr lang="el-GR" dirty="0" smtClean="0">
                <a:latin typeface="Calibri" pitchFamily="34" charset="0"/>
              </a:rPr>
              <a:t/>
            </a:r>
            <a:br>
              <a:rPr lang="el-GR" dirty="0" smtClean="0">
                <a:latin typeface="Calibri" pitchFamily="34" charset="0"/>
              </a:rPr>
            </a:br>
            <a:endParaRPr lang="el-GR" dirty="0">
              <a:latin typeface="Calibri" pitchFamily="34" charset="0"/>
            </a:endParaRPr>
          </a:p>
        </p:txBody>
      </p:sp>
      <p:sp>
        <p:nvSpPr>
          <p:cNvPr id="3" name="2 - Θέση περιεχομένου"/>
          <p:cNvSpPr>
            <a:spLocks noGrp="1"/>
          </p:cNvSpPr>
          <p:nvPr>
            <p:ph idx="1"/>
          </p:nvPr>
        </p:nvSpPr>
        <p:spPr>
          <a:xfrm>
            <a:off x="696686" y="711201"/>
            <a:ext cx="8040914" cy="6146800"/>
          </a:xfrm>
          <a:solidFill>
            <a:schemeClr val="bg1">
              <a:lumMod val="20000"/>
              <a:lumOff val="80000"/>
            </a:schemeClr>
          </a:solidFill>
        </p:spPr>
        <p:txBody>
          <a:bodyPr/>
          <a:lstStyle/>
          <a:p>
            <a:r>
              <a:rPr lang="el-GR" sz="2800" b="1" dirty="0" smtClean="0">
                <a:latin typeface="Calibri" pitchFamily="34" charset="0"/>
              </a:rPr>
              <a:t>Πεζολογία</a:t>
            </a:r>
            <a:r>
              <a:rPr lang="el-GR" sz="2800" dirty="0" smtClean="0">
                <a:latin typeface="Calibri" pitchFamily="34" charset="0"/>
              </a:rPr>
              <a:t> (π.χ. στ.1-8)</a:t>
            </a:r>
          </a:p>
          <a:p>
            <a:r>
              <a:rPr lang="el-GR" sz="2800" b="1" dirty="0" smtClean="0">
                <a:latin typeface="Calibri" pitchFamily="34" charset="0"/>
              </a:rPr>
              <a:t>Λεκτική</a:t>
            </a:r>
            <a:r>
              <a:rPr lang="el-GR" sz="2800" dirty="0" smtClean="0">
                <a:latin typeface="Calibri" pitchFamily="34" charset="0"/>
              </a:rPr>
              <a:t> λ</a:t>
            </a:r>
            <a:r>
              <a:rPr lang="el-GR" sz="2800" b="1" dirty="0" smtClean="0">
                <a:latin typeface="Calibri" pitchFamily="34" charset="0"/>
              </a:rPr>
              <a:t>ιτότητα </a:t>
            </a:r>
            <a:r>
              <a:rPr lang="el-GR" sz="2800" dirty="0" smtClean="0">
                <a:latin typeface="Calibri" pitchFamily="34" charset="0"/>
              </a:rPr>
              <a:t>(π.χ. στ.12, 14, 21)</a:t>
            </a:r>
          </a:p>
          <a:p>
            <a:r>
              <a:rPr lang="el-GR" sz="2800" b="1" dirty="0" smtClean="0">
                <a:latin typeface="Calibri" pitchFamily="34" charset="0"/>
              </a:rPr>
              <a:t>Ρεαλισμός</a:t>
            </a:r>
            <a:r>
              <a:rPr lang="el-GR" sz="2800" dirty="0" smtClean="0">
                <a:latin typeface="Calibri" pitchFamily="34" charset="0"/>
              </a:rPr>
              <a:t> (π.χ. στις αντιδράσεις του </a:t>
            </a:r>
            <a:r>
              <a:rPr lang="el-GR" sz="2800" dirty="0" err="1" smtClean="0">
                <a:latin typeface="Calibri" pitchFamily="34" charset="0"/>
              </a:rPr>
              <a:t>Φερνάζη</a:t>
            </a:r>
            <a:r>
              <a:rPr lang="el-GR" sz="2800" dirty="0" smtClean="0">
                <a:latin typeface="Calibri" pitchFamily="34" charset="0"/>
              </a:rPr>
              <a:t>)</a:t>
            </a:r>
          </a:p>
          <a:p>
            <a:r>
              <a:rPr lang="el-GR" sz="2800" dirty="0" smtClean="0">
                <a:latin typeface="Calibri" pitchFamily="34" charset="0"/>
              </a:rPr>
              <a:t>Σ</a:t>
            </a:r>
            <a:r>
              <a:rPr lang="el-GR" sz="2800" b="1" dirty="0" smtClean="0">
                <a:latin typeface="Calibri" pitchFamily="34" charset="0"/>
              </a:rPr>
              <a:t>υμβολική χρήση ιστορικών προσώπων</a:t>
            </a:r>
            <a:r>
              <a:rPr lang="el-GR" sz="2800" dirty="0" smtClean="0">
                <a:latin typeface="Calibri" pitchFamily="34" charset="0"/>
              </a:rPr>
              <a:t> (του Δαρείου, Μιθριδάτη)</a:t>
            </a:r>
          </a:p>
          <a:p>
            <a:r>
              <a:rPr lang="el-GR" sz="2800" b="1" dirty="0" smtClean="0">
                <a:latin typeface="Calibri" pitchFamily="34" charset="0"/>
              </a:rPr>
              <a:t>Ακριβολογία</a:t>
            </a:r>
            <a:r>
              <a:rPr lang="el-GR" sz="2800" dirty="0" smtClean="0">
                <a:latin typeface="Calibri" pitchFamily="34" charset="0"/>
              </a:rPr>
              <a:t> (π.χ. στ.16, 21, 29)</a:t>
            </a:r>
          </a:p>
          <a:p>
            <a:r>
              <a:rPr lang="el-GR" sz="2800" b="1" dirty="0" smtClean="0">
                <a:latin typeface="Calibri" pitchFamily="34" charset="0"/>
              </a:rPr>
              <a:t>«</a:t>
            </a:r>
            <a:r>
              <a:rPr lang="el-GR" sz="2800" b="1" dirty="0" err="1" smtClean="0">
                <a:latin typeface="Calibri" pitchFamily="34" charset="0"/>
              </a:rPr>
              <a:t>Αντιλυρική</a:t>
            </a:r>
            <a:r>
              <a:rPr lang="el-GR" sz="2800" b="1" dirty="0" smtClean="0">
                <a:latin typeface="Calibri" pitchFamily="34" charset="0"/>
              </a:rPr>
              <a:t>"</a:t>
            </a:r>
            <a:r>
              <a:rPr lang="el-GR" sz="2800" dirty="0" smtClean="0">
                <a:latin typeface="Calibri" pitchFamily="34" charset="0"/>
              </a:rPr>
              <a:t> γλώσσα (π.χ. στ.11, 29) </a:t>
            </a:r>
          </a:p>
          <a:p>
            <a:r>
              <a:rPr lang="el-GR" sz="2800" b="1" dirty="0" smtClean="0">
                <a:latin typeface="Calibri" pitchFamily="34" charset="0"/>
              </a:rPr>
              <a:t>Επαναλήψεις</a:t>
            </a:r>
            <a:r>
              <a:rPr lang="el-GR" sz="2800" dirty="0" smtClean="0">
                <a:latin typeface="Calibri" pitchFamily="34" charset="0"/>
              </a:rPr>
              <a:t> λέξεων ή φράσεων (π.χ. οι στ.5-6, 9, 19, 25 επαναλαμβάνονται αντίστοιχα: 17-18, 27, 20, 26). </a:t>
            </a:r>
          </a:p>
          <a:p>
            <a:r>
              <a:rPr lang="el-GR" sz="2800" b="1" dirty="0" smtClean="0">
                <a:latin typeface="Calibri" pitchFamily="34" charset="0"/>
              </a:rPr>
              <a:t>Χρήση παρενθέσεων </a:t>
            </a:r>
            <a:r>
              <a:rPr lang="el-GR" sz="2800" dirty="0" smtClean="0">
                <a:latin typeface="Calibri" pitchFamily="34" charset="0"/>
              </a:rPr>
              <a:t>(στ. 4-7)</a:t>
            </a:r>
            <a:endParaRPr lang="el-GR" sz="2800" b="1" dirty="0" smtClean="0">
              <a:latin typeface="Calibri" pitchFamily="34" charset="0"/>
            </a:endParaRPr>
          </a:p>
          <a:p>
            <a:endParaRPr lang="el-GR" sz="2800" dirty="0">
              <a:latin typeface="Calibri" pitchFamily="34" charset="0"/>
            </a:endParaRPr>
          </a:p>
        </p:txBody>
      </p:sp>
    </p:spTree>
  </p:cSld>
  <p:clrMapOvr>
    <a:masterClrMapping/>
  </p:clrMapOvr>
  <p:transition>
    <p:wipe di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324656" y="0"/>
            <a:ext cx="6316662" cy="1143000"/>
          </a:xfrm>
        </p:spPr>
        <p:txBody>
          <a:bodyPr/>
          <a:lstStyle/>
          <a:p>
            <a:r>
              <a:rPr lang="el-GR" dirty="0" smtClean="0">
                <a:latin typeface="Calibri" pitchFamily="34" charset="0"/>
              </a:rPr>
              <a:t>Οι επαναλήψεις</a:t>
            </a:r>
            <a:endParaRPr lang="el-GR" dirty="0">
              <a:latin typeface="Calibri" pitchFamily="34" charset="0"/>
            </a:endParaRPr>
          </a:p>
        </p:txBody>
      </p:sp>
      <p:sp>
        <p:nvSpPr>
          <p:cNvPr id="3" name="2 - Θέση περιεχομένου"/>
          <p:cNvSpPr>
            <a:spLocks noGrp="1"/>
          </p:cNvSpPr>
          <p:nvPr>
            <p:ph idx="1"/>
          </p:nvPr>
        </p:nvSpPr>
        <p:spPr>
          <a:xfrm>
            <a:off x="406400" y="1175657"/>
            <a:ext cx="8157029" cy="5682343"/>
          </a:xfrm>
          <a:solidFill>
            <a:schemeClr val="bg1">
              <a:lumMod val="20000"/>
              <a:lumOff val="80000"/>
            </a:schemeClr>
          </a:solidFill>
        </p:spPr>
        <p:txBody>
          <a:bodyPr/>
          <a:lstStyle/>
          <a:p>
            <a:pPr algn="just"/>
            <a:r>
              <a:rPr lang="el-GR" b="1" dirty="0" smtClean="0">
                <a:latin typeface="Calibri" pitchFamily="34" charset="0"/>
              </a:rPr>
              <a:t>Σκόπιμα επαναλαμβάνεται δύο φορές ο τίτλος του Μιθριδάτη </a:t>
            </a:r>
            <a:r>
              <a:rPr lang="el-GR" b="1" i="1" dirty="0" smtClean="0">
                <a:latin typeface="Calibri" pitchFamily="34" charset="0"/>
              </a:rPr>
              <a:t>(«ο ένδοξός μας βασιλεύς / ο Μιθριδάτης, Διόνυσος κ’ </a:t>
            </a:r>
            <a:r>
              <a:rPr lang="el-GR" b="1" i="1" dirty="0" err="1" smtClean="0">
                <a:latin typeface="Calibri" pitchFamily="34" charset="0"/>
              </a:rPr>
              <a:t>Ευπάτωρ</a:t>
            </a:r>
            <a:r>
              <a:rPr lang="el-GR" b="1" i="1" dirty="0" smtClean="0">
                <a:latin typeface="Calibri" pitchFamily="34" charset="0"/>
              </a:rPr>
              <a:t>», </a:t>
            </a:r>
            <a:r>
              <a:rPr lang="el-GR" b="1" dirty="0" smtClean="0">
                <a:latin typeface="Calibri" pitchFamily="34" charset="0"/>
              </a:rPr>
              <a:t>που τονίζει την ειρωνική στάση του ποιητή-αφηγητή απέναντι σε κάθε είδους «αυλοκόλακες» και καλλιτέχνες με ιδιοτελείς σκοπούς, αλλά και απέναντι σε κάθε αλαζονική εξουσία. </a:t>
            </a:r>
          </a:p>
          <a:p>
            <a:pPr algn="just"/>
            <a:endParaRPr lang="el-GR" b="1" dirty="0" smtClean="0">
              <a:latin typeface="Calibri" pitchFamily="34" charset="0"/>
            </a:endParaRPr>
          </a:p>
          <a:p>
            <a:pPr algn="just"/>
            <a:r>
              <a:rPr lang="el-GR" b="1" dirty="0" smtClean="0">
                <a:latin typeface="Calibri" pitchFamily="34" charset="0"/>
              </a:rPr>
              <a:t>Τον ίδιο στόχο υπηρετεί και η τριπλή επανάληψη του διλήμματος του </a:t>
            </a:r>
            <a:r>
              <a:rPr lang="el-GR" b="1" dirty="0" err="1" smtClean="0">
                <a:latin typeface="Calibri" pitchFamily="34" charset="0"/>
              </a:rPr>
              <a:t>Φερνάζη</a:t>
            </a:r>
            <a:r>
              <a:rPr lang="el-GR" b="1" dirty="0" smtClean="0">
                <a:latin typeface="Calibri" pitchFamily="34" charset="0"/>
              </a:rPr>
              <a:t> </a:t>
            </a:r>
            <a:r>
              <a:rPr lang="el-GR" b="1" i="1" dirty="0" smtClean="0">
                <a:latin typeface="Calibri" pitchFamily="34" charset="0"/>
              </a:rPr>
              <a:t>«</a:t>
            </a:r>
            <a:r>
              <a:rPr lang="el-GR" b="1" i="1" dirty="0" err="1" smtClean="0">
                <a:latin typeface="Calibri" pitchFamily="34" charset="0"/>
              </a:rPr>
              <a:t>υπεροψίαν</a:t>
            </a:r>
            <a:r>
              <a:rPr lang="el-GR" b="1" i="1" dirty="0" smtClean="0">
                <a:latin typeface="Calibri" pitchFamily="34" charset="0"/>
              </a:rPr>
              <a:t> και </a:t>
            </a:r>
            <a:r>
              <a:rPr lang="el-GR" b="1" i="1" dirty="0" err="1" smtClean="0">
                <a:latin typeface="Calibri" pitchFamily="34" charset="0"/>
              </a:rPr>
              <a:t>μέθην</a:t>
            </a:r>
            <a:r>
              <a:rPr lang="el-GR" b="1" i="1" dirty="0" smtClean="0">
                <a:latin typeface="Calibri" pitchFamily="34" charset="0"/>
              </a:rPr>
              <a:t>»</a:t>
            </a:r>
            <a:r>
              <a:rPr lang="el-GR" b="1" dirty="0" smtClean="0">
                <a:latin typeface="Calibri" pitchFamily="34" charset="0"/>
              </a:rPr>
              <a:t>. Παρατηρούνται ακόμη επαναλήψεις λέξεων </a:t>
            </a:r>
            <a:r>
              <a:rPr lang="el-GR" b="1" i="1" dirty="0" smtClean="0">
                <a:latin typeface="Calibri" pitchFamily="34" charset="0"/>
              </a:rPr>
              <a:t>(«ο ποιητής», «ελληνικά ποιήματα», «αναβολή»)</a:t>
            </a:r>
            <a:r>
              <a:rPr lang="el-GR" b="1" dirty="0" smtClean="0">
                <a:latin typeface="Calibri" pitchFamily="34" charset="0"/>
              </a:rPr>
              <a:t> που αποτελούν βασικές έννοιες του ποιήματος.</a:t>
            </a:r>
          </a:p>
          <a:p>
            <a:pPr algn="just"/>
            <a:endParaRPr lang="el-GR" b="1" dirty="0">
              <a:latin typeface="Calibri" pitchFamily="34" charset="0"/>
            </a:endParaRPr>
          </a:p>
        </p:txBody>
      </p:sp>
    </p:spTree>
  </p:cSld>
  <p:clrMapOvr>
    <a:masterClrMapping/>
  </p:clrMapOvr>
  <p:transition>
    <p:dissolv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Calibri" pitchFamily="34" charset="0"/>
              </a:rPr>
              <a:t>Η θεατρικότητα</a:t>
            </a:r>
            <a:endParaRPr lang="el-GR" dirty="0">
              <a:latin typeface="Calibri" pitchFamily="34" charset="0"/>
            </a:endParaRPr>
          </a:p>
        </p:txBody>
      </p:sp>
      <p:sp>
        <p:nvSpPr>
          <p:cNvPr id="3" name="2 - Θέση περιεχομένου"/>
          <p:cNvSpPr>
            <a:spLocks noGrp="1"/>
          </p:cNvSpPr>
          <p:nvPr>
            <p:ph idx="1"/>
          </p:nvPr>
        </p:nvSpPr>
        <p:spPr>
          <a:xfrm>
            <a:off x="362858" y="1625600"/>
            <a:ext cx="8657318" cy="4500563"/>
          </a:xfrm>
        </p:spPr>
        <p:txBody>
          <a:bodyPr/>
          <a:lstStyle/>
          <a:p>
            <a:r>
              <a:rPr lang="el-GR" sz="2800" dirty="0" smtClean="0">
                <a:latin typeface="Calibri" pitchFamily="34" charset="0"/>
              </a:rPr>
              <a:t>Το ποίημα έχει θεατρική δράση και πλοκή.</a:t>
            </a:r>
          </a:p>
          <a:p>
            <a:r>
              <a:rPr lang="el-GR" sz="2800" dirty="0" smtClean="0">
                <a:latin typeface="Calibri" pitchFamily="34" charset="0"/>
              </a:rPr>
              <a:t>Αναφέρεται σε συγκεκριμένες εσωτερικές και εξωτερικές αντιδράσεις ενός ήρωα.</a:t>
            </a:r>
          </a:p>
          <a:p>
            <a:pPr lvl="0"/>
            <a:r>
              <a:rPr lang="el-GR" sz="2800" dirty="0" smtClean="0">
                <a:latin typeface="Calibri" pitchFamily="34" charset="0"/>
              </a:rPr>
              <a:t>Ο ποιητής παρεμβάλλει ρητορικές ερωτήσεις και εσωτερικό μονόλογο.</a:t>
            </a:r>
          </a:p>
          <a:p>
            <a:pPr lvl="0"/>
            <a:r>
              <a:rPr lang="el-GR" sz="2800" dirty="0" smtClean="0">
                <a:latin typeface="Calibri" pitchFamily="34" charset="0"/>
              </a:rPr>
              <a:t>Υπάρχει συνεχής εναλλαγή τριτοπρόσωπης και </a:t>
            </a:r>
            <a:r>
              <a:rPr lang="el-GR" sz="2800" dirty="0" err="1" smtClean="0">
                <a:latin typeface="Calibri" pitchFamily="34" charset="0"/>
              </a:rPr>
              <a:t>πρωτοπρόσωπης</a:t>
            </a:r>
            <a:r>
              <a:rPr lang="el-GR" sz="2800" dirty="0" smtClean="0">
                <a:latin typeface="Calibri" pitchFamily="34" charset="0"/>
              </a:rPr>
              <a:t> αφήγησης.</a:t>
            </a:r>
          </a:p>
          <a:p>
            <a:pPr>
              <a:buNone/>
            </a:pPr>
            <a:endParaRPr lang="el-GR" sz="2800" dirty="0">
              <a:latin typeface="Calibri" pitchFamily="34" charset="0"/>
            </a:endParaRPr>
          </a:p>
        </p:txBody>
      </p:sp>
    </p:spTree>
  </p:cSld>
  <p:clrMapOvr>
    <a:masterClrMapping/>
  </p:clrMapOvr>
  <p:transition>
    <p:dissolv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51542" y="274638"/>
            <a:ext cx="8135257" cy="378505"/>
          </a:xfrm>
          <a:solidFill>
            <a:srgbClr val="FFFF00"/>
          </a:solidFill>
        </p:spPr>
        <p:txBody>
          <a:bodyPr/>
          <a:lstStyle/>
          <a:p>
            <a:pPr algn="ctr"/>
            <a:r>
              <a:rPr lang="el-GR" sz="2800" dirty="0" smtClean="0"/>
              <a:t>Παράλληλο κείμενο</a:t>
            </a:r>
            <a:r>
              <a:rPr lang="el-GR" dirty="0" smtClean="0"/>
              <a:t>:</a:t>
            </a:r>
            <a:endParaRPr lang="el-GR" dirty="0"/>
          </a:p>
        </p:txBody>
      </p:sp>
      <p:sp>
        <p:nvSpPr>
          <p:cNvPr id="4" name="3 - Θέση κειμένου"/>
          <p:cNvSpPr>
            <a:spLocks noGrp="1"/>
          </p:cNvSpPr>
          <p:nvPr>
            <p:ph type="body" idx="1"/>
          </p:nvPr>
        </p:nvSpPr>
        <p:spPr>
          <a:xfrm>
            <a:off x="1190172" y="736826"/>
            <a:ext cx="6531428" cy="279174"/>
          </a:xfrm>
          <a:solidFill>
            <a:schemeClr val="bg2"/>
          </a:solidFill>
        </p:spPr>
        <p:txBody>
          <a:bodyPr/>
          <a:lstStyle/>
          <a:p>
            <a:r>
              <a:rPr lang="el-GR" sz="2000" dirty="0" smtClean="0"/>
              <a:t>Σύγκριση ως προς την ψυχολογία του ήρωα</a:t>
            </a:r>
            <a:endParaRPr lang="el-GR" sz="2000" dirty="0"/>
          </a:p>
        </p:txBody>
      </p:sp>
      <p:sp>
        <p:nvSpPr>
          <p:cNvPr id="3" name="2 - Θέση περιεχομένου"/>
          <p:cNvSpPr>
            <a:spLocks noGrp="1"/>
          </p:cNvSpPr>
          <p:nvPr>
            <p:ph sz="half" idx="2"/>
          </p:nvPr>
        </p:nvSpPr>
        <p:spPr>
          <a:xfrm>
            <a:off x="0" y="1117600"/>
            <a:ext cx="4497388" cy="5740399"/>
          </a:xfrm>
        </p:spPr>
        <p:txBody>
          <a:bodyPr/>
          <a:lstStyle/>
          <a:p>
            <a:r>
              <a:rPr lang="el-GR" sz="1600" b="1" dirty="0" smtClean="0"/>
              <a:t>Κ.Π.. Καβάφη, Ο Δημάρατος</a:t>
            </a:r>
          </a:p>
          <a:p>
            <a:endParaRPr lang="el-GR" sz="1400" b="1" dirty="0" smtClean="0"/>
          </a:p>
          <a:p>
            <a:r>
              <a:rPr lang="el-GR" sz="1400" b="1" dirty="0" smtClean="0"/>
              <a:t>Το </a:t>
            </a:r>
            <a:r>
              <a:rPr lang="el-GR" sz="1400" b="1" dirty="0" smtClean="0"/>
              <a:t>θέμα, ο </a:t>
            </a:r>
            <a:r>
              <a:rPr lang="el-GR" sz="1400" b="1" dirty="0" err="1" smtClean="0"/>
              <a:t>Χαρακτήρ</a:t>
            </a:r>
            <a:r>
              <a:rPr lang="el-GR" sz="1400" b="1" dirty="0" smtClean="0"/>
              <a:t> του </a:t>
            </a:r>
            <a:r>
              <a:rPr lang="el-GR" sz="1400" b="1" dirty="0" err="1" smtClean="0"/>
              <a:t>Δημαράτου</a:t>
            </a:r>
            <a:r>
              <a:rPr lang="el-GR" sz="1400" b="1" dirty="0" smtClean="0"/>
              <a:t>,</a:t>
            </a:r>
            <a:br>
              <a:rPr lang="el-GR" sz="1400" b="1" dirty="0" smtClean="0"/>
            </a:br>
            <a:r>
              <a:rPr lang="el-GR" sz="1400" b="1" dirty="0" smtClean="0"/>
              <a:t>που τον </a:t>
            </a:r>
            <a:r>
              <a:rPr lang="el-GR" sz="1400" b="1" dirty="0" err="1" smtClean="0"/>
              <a:t>επρότεινε</a:t>
            </a:r>
            <a:r>
              <a:rPr lang="el-GR" sz="1400" b="1" dirty="0" smtClean="0"/>
              <a:t> ο Πορφύριος, εν συνομιλία,</a:t>
            </a:r>
            <a:br>
              <a:rPr lang="el-GR" sz="1400" b="1" dirty="0" smtClean="0"/>
            </a:br>
            <a:r>
              <a:rPr lang="el-GR" sz="1400" b="1" dirty="0" smtClean="0"/>
              <a:t>έτσι το </a:t>
            </a:r>
            <a:r>
              <a:rPr lang="el-GR" sz="1400" b="1" dirty="0" err="1" smtClean="0"/>
              <a:t>εξέφρασεν</a:t>
            </a:r>
            <a:r>
              <a:rPr lang="el-GR" sz="1400" b="1" dirty="0" smtClean="0"/>
              <a:t> ο νέος σοφιστής</a:t>
            </a:r>
            <a:br>
              <a:rPr lang="el-GR" sz="1400" b="1" dirty="0" smtClean="0"/>
            </a:br>
            <a:r>
              <a:rPr lang="el-GR" sz="1400" b="1" dirty="0" smtClean="0"/>
              <a:t>(σκοπεύοντας, μετά, ρητορικώς να το αναπτύξει).</a:t>
            </a:r>
            <a:br>
              <a:rPr lang="el-GR" sz="1400" b="1" dirty="0" smtClean="0"/>
            </a:br>
            <a:r>
              <a:rPr lang="el-GR" sz="1400" b="1" dirty="0" smtClean="0"/>
              <a:t/>
            </a:r>
            <a:br>
              <a:rPr lang="el-GR" sz="1400" b="1" dirty="0" smtClean="0"/>
            </a:br>
            <a:r>
              <a:rPr lang="el-GR" sz="1400" b="1" dirty="0" smtClean="0"/>
              <a:t>«Πρώτα του βασιλέως Δαρείου, κ’ έπειτα</a:t>
            </a:r>
            <a:br>
              <a:rPr lang="el-GR" sz="1400" b="1" dirty="0" smtClean="0"/>
            </a:br>
            <a:r>
              <a:rPr lang="el-GR" sz="1400" b="1" dirty="0" smtClean="0"/>
              <a:t>του βασιλέως Ξέρξη ο αυλικός·</a:t>
            </a:r>
            <a:br>
              <a:rPr lang="el-GR" sz="1400" b="1" dirty="0" smtClean="0"/>
            </a:br>
            <a:r>
              <a:rPr lang="el-GR" sz="1400" b="1" dirty="0" smtClean="0"/>
              <a:t>και τώρα με τον Ξέρξη και το στράτευμά του,</a:t>
            </a:r>
            <a:br>
              <a:rPr lang="el-GR" sz="1400" b="1" dirty="0" smtClean="0"/>
            </a:br>
            <a:r>
              <a:rPr lang="el-GR" sz="1400" b="1" dirty="0" err="1" smtClean="0"/>
              <a:t>νά</a:t>
            </a:r>
            <a:r>
              <a:rPr lang="el-GR" sz="1400" b="1" dirty="0" smtClean="0"/>
              <a:t> επί τέλους θα δικαιωθεί ο Δημάρατος.</a:t>
            </a:r>
            <a:br>
              <a:rPr lang="el-GR" sz="1400" b="1" dirty="0" smtClean="0"/>
            </a:br>
            <a:r>
              <a:rPr lang="el-GR" sz="1400" b="1" dirty="0" smtClean="0"/>
              <a:t/>
            </a:r>
            <a:br>
              <a:rPr lang="el-GR" sz="1400" b="1" dirty="0" smtClean="0"/>
            </a:br>
            <a:r>
              <a:rPr lang="el-GR" sz="1400" b="1" dirty="0" smtClean="0"/>
              <a:t>»Μεγάλη αδικία τον έγινε.</a:t>
            </a:r>
            <a:br>
              <a:rPr lang="el-GR" sz="1400" b="1" dirty="0" smtClean="0"/>
            </a:br>
            <a:r>
              <a:rPr lang="el-GR" sz="1400" b="1" dirty="0" smtClean="0"/>
              <a:t>Ή τ α ν του </a:t>
            </a:r>
            <a:r>
              <a:rPr lang="el-GR" sz="1400" b="1" dirty="0" err="1" smtClean="0"/>
              <a:t>Aρίστωνος</a:t>
            </a:r>
            <a:r>
              <a:rPr lang="el-GR" sz="1400" b="1" dirty="0" smtClean="0"/>
              <a:t> ο υιός. </a:t>
            </a:r>
            <a:r>
              <a:rPr lang="el-GR" sz="1400" b="1" dirty="0" err="1" smtClean="0"/>
              <a:t>Aναίσχυντα</a:t>
            </a:r>
            <a:r>
              <a:rPr lang="el-GR" sz="1400" b="1" dirty="0" smtClean="0"/>
              <a:t/>
            </a:r>
            <a:br>
              <a:rPr lang="el-GR" sz="1400" b="1" dirty="0" smtClean="0"/>
            </a:br>
            <a:r>
              <a:rPr lang="el-GR" sz="1400" b="1" dirty="0" err="1" smtClean="0"/>
              <a:t>εδωροδόκησαν</a:t>
            </a:r>
            <a:r>
              <a:rPr lang="el-GR" sz="1400" b="1" dirty="0" smtClean="0"/>
              <a:t> οι εχθροί του το </a:t>
            </a:r>
            <a:r>
              <a:rPr lang="el-GR" sz="1400" b="1" dirty="0" err="1" smtClean="0"/>
              <a:t>μαντείον</a:t>
            </a:r>
            <a:r>
              <a:rPr lang="el-GR" sz="1400" b="1" dirty="0" smtClean="0"/>
              <a:t>.</a:t>
            </a:r>
            <a:br>
              <a:rPr lang="el-GR" sz="1400" b="1" dirty="0" smtClean="0"/>
            </a:br>
            <a:r>
              <a:rPr lang="el-GR" sz="1400" b="1" dirty="0" smtClean="0"/>
              <a:t>Και δεν τους έφθασε που τον </a:t>
            </a:r>
            <a:r>
              <a:rPr lang="el-GR" sz="1400" b="1" dirty="0" err="1" smtClean="0"/>
              <a:t>εστέρησαν</a:t>
            </a:r>
            <a:r>
              <a:rPr lang="el-GR" sz="1400" b="1" dirty="0" smtClean="0"/>
              <a:t> την βασιλεία,</a:t>
            </a:r>
            <a:br>
              <a:rPr lang="el-GR" sz="1400" b="1" dirty="0" smtClean="0"/>
            </a:br>
            <a:r>
              <a:rPr lang="el-GR" sz="1400" b="1" dirty="0" err="1" smtClean="0"/>
              <a:t>αλλ</a:t>
            </a:r>
            <a:r>
              <a:rPr lang="el-GR" sz="1400" b="1" dirty="0" smtClean="0"/>
              <a:t>’ όταν πια υπέκυψε, και το απεφάσισε</a:t>
            </a:r>
            <a:br>
              <a:rPr lang="el-GR" sz="1400" b="1" dirty="0" smtClean="0"/>
            </a:br>
            <a:r>
              <a:rPr lang="el-GR" sz="1400" b="1" dirty="0" smtClean="0"/>
              <a:t>να ζήσει μ’ </a:t>
            </a:r>
            <a:r>
              <a:rPr lang="el-GR" sz="1400" b="1" dirty="0" err="1" smtClean="0"/>
              <a:t>εγκαρτέρησιν</a:t>
            </a:r>
            <a:r>
              <a:rPr lang="el-GR" sz="1400" b="1" dirty="0" smtClean="0"/>
              <a:t> ως ιδιώτης,</a:t>
            </a:r>
            <a:br>
              <a:rPr lang="el-GR" sz="1400" b="1" dirty="0" smtClean="0"/>
            </a:br>
            <a:r>
              <a:rPr lang="el-GR" sz="1400" b="1" dirty="0" err="1" smtClean="0"/>
              <a:t>έπρεπ</a:t>
            </a:r>
            <a:r>
              <a:rPr lang="el-GR" sz="1400" b="1" dirty="0" smtClean="0"/>
              <a:t>’ εμπρός και στον λαό να τον προσβάλουν,</a:t>
            </a:r>
            <a:br>
              <a:rPr lang="el-GR" sz="1400" b="1" dirty="0" smtClean="0"/>
            </a:br>
            <a:r>
              <a:rPr lang="el-GR" sz="1400" b="1" dirty="0" smtClean="0"/>
              <a:t>έπρεπε δημοσία να τον ταπεινώσουν στην γιορτή.</a:t>
            </a:r>
            <a:br>
              <a:rPr lang="el-GR" sz="1400" b="1" dirty="0" smtClean="0"/>
            </a:br>
            <a:r>
              <a:rPr lang="el-GR" sz="1400" b="1" dirty="0" smtClean="0"/>
              <a:t/>
            </a:r>
            <a:br>
              <a:rPr lang="el-GR" sz="1400" b="1" dirty="0" smtClean="0"/>
            </a:br>
            <a:endParaRPr lang="el-GR" sz="1400" b="1" dirty="0"/>
          </a:p>
        </p:txBody>
      </p:sp>
      <p:sp>
        <p:nvSpPr>
          <p:cNvPr id="6" name="5 - Θέση περιεχομένου"/>
          <p:cNvSpPr>
            <a:spLocks noGrp="1"/>
          </p:cNvSpPr>
          <p:nvPr>
            <p:ph sz="quarter" idx="4"/>
          </p:nvPr>
        </p:nvSpPr>
        <p:spPr>
          <a:xfrm>
            <a:off x="4673600" y="1088571"/>
            <a:ext cx="4470400" cy="5769429"/>
          </a:xfrm>
        </p:spPr>
        <p:txBody>
          <a:bodyPr/>
          <a:lstStyle/>
          <a:p>
            <a:r>
              <a:rPr lang="el-GR" sz="1400" b="1" dirty="0" smtClean="0"/>
              <a:t>»Όθεν τον Ξέρξη με πολύν </a:t>
            </a:r>
            <a:r>
              <a:rPr lang="el-GR" sz="1400" b="1" dirty="0" err="1" smtClean="0"/>
              <a:t>ζήλον</a:t>
            </a:r>
            <a:r>
              <a:rPr lang="el-GR" sz="1400" b="1" dirty="0" smtClean="0"/>
              <a:t> υπηρετεί.</a:t>
            </a:r>
            <a:br>
              <a:rPr lang="el-GR" sz="1400" b="1" dirty="0" smtClean="0"/>
            </a:br>
            <a:r>
              <a:rPr lang="el-GR" sz="1400" b="1" dirty="0" smtClean="0"/>
              <a:t>Με τον μεγάλο Περσικό στρατό,</a:t>
            </a:r>
            <a:br>
              <a:rPr lang="el-GR" sz="1400" b="1" dirty="0" smtClean="0"/>
            </a:br>
            <a:r>
              <a:rPr lang="el-GR" sz="1400" b="1" dirty="0" smtClean="0"/>
              <a:t>κι αυτός στην Σπάρτη θα ξαναγυρίσει·</a:t>
            </a:r>
            <a:br>
              <a:rPr lang="el-GR" sz="1400" b="1" dirty="0" smtClean="0"/>
            </a:br>
            <a:r>
              <a:rPr lang="el-GR" sz="1400" b="1" dirty="0" smtClean="0"/>
              <a:t>και βασιλεύς σαν πριν, πώς θα τον διώξει</a:t>
            </a:r>
            <a:br>
              <a:rPr lang="el-GR" sz="1400" b="1" dirty="0" smtClean="0"/>
            </a:br>
            <a:r>
              <a:rPr lang="el-GR" sz="1400" b="1" dirty="0" smtClean="0"/>
              <a:t>αμέσως, πώς θα τον εξευτελίσει</a:t>
            </a:r>
            <a:br>
              <a:rPr lang="el-GR" sz="1400" b="1" dirty="0" smtClean="0"/>
            </a:br>
            <a:r>
              <a:rPr lang="el-GR" sz="1400" b="1" dirty="0" smtClean="0"/>
              <a:t>εκείνον τον </a:t>
            </a:r>
            <a:r>
              <a:rPr lang="el-GR" sz="1400" b="1" dirty="0" err="1" smtClean="0"/>
              <a:t>ραδιούργον</a:t>
            </a:r>
            <a:r>
              <a:rPr lang="el-GR" sz="1400" b="1" dirty="0" smtClean="0"/>
              <a:t> Λεωτυχίδη.</a:t>
            </a:r>
            <a:br>
              <a:rPr lang="el-GR" sz="1400" b="1" dirty="0" smtClean="0"/>
            </a:br>
            <a:r>
              <a:rPr lang="el-GR" sz="1400" b="1" dirty="0" smtClean="0"/>
              <a:t/>
            </a:r>
            <a:br>
              <a:rPr lang="el-GR" sz="1400" b="1" dirty="0" smtClean="0"/>
            </a:br>
            <a:r>
              <a:rPr lang="el-GR" sz="1400" b="1" dirty="0" smtClean="0"/>
              <a:t>»Κ’ η μέρες του περνούν γεμάτες μέριμνα·</a:t>
            </a:r>
            <a:br>
              <a:rPr lang="el-GR" sz="1400" b="1" dirty="0" smtClean="0"/>
            </a:br>
            <a:r>
              <a:rPr lang="el-GR" sz="1400" b="1" dirty="0" smtClean="0"/>
              <a:t>να δίδει συμβουλές στους Πέρσας, να τους εξηγεί</a:t>
            </a:r>
            <a:br>
              <a:rPr lang="el-GR" sz="1400" b="1" dirty="0" smtClean="0"/>
            </a:br>
            <a:r>
              <a:rPr lang="el-GR" sz="1400" b="1" dirty="0" smtClean="0"/>
              <a:t>το πώς να κάμουν για να κατακτήσουν την Ελλάδα.</a:t>
            </a:r>
            <a:br>
              <a:rPr lang="el-GR" sz="1400" b="1" dirty="0" smtClean="0"/>
            </a:br>
            <a:r>
              <a:rPr lang="el-GR" sz="1400" b="1" dirty="0" smtClean="0"/>
              <a:t/>
            </a:r>
            <a:br>
              <a:rPr lang="el-GR" sz="1400" b="1" dirty="0" smtClean="0"/>
            </a:br>
            <a:r>
              <a:rPr lang="el-GR" sz="1400" b="1" dirty="0" smtClean="0"/>
              <a:t>»Πολλές φροντίδες, πολλή </a:t>
            </a:r>
            <a:r>
              <a:rPr lang="el-GR" sz="1400" b="1" dirty="0" err="1" smtClean="0"/>
              <a:t>σκέψις</a:t>
            </a:r>
            <a:r>
              <a:rPr lang="el-GR" sz="1400" b="1" dirty="0" smtClean="0"/>
              <a:t> και για τούτο</a:t>
            </a:r>
            <a:br>
              <a:rPr lang="el-GR" sz="1400" b="1" dirty="0" smtClean="0"/>
            </a:br>
            <a:r>
              <a:rPr lang="el-GR" sz="1400" b="1" dirty="0" err="1" smtClean="0"/>
              <a:t>είν</a:t>
            </a:r>
            <a:r>
              <a:rPr lang="el-GR" sz="1400" b="1" dirty="0" smtClean="0"/>
              <a:t>’ έτσι ανιαρές του </a:t>
            </a:r>
            <a:r>
              <a:rPr lang="el-GR" sz="1400" b="1" dirty="0" err="1" smtClean="0"/>
              <a:t>Δημαράτου</a:t>
            </a:r>
            <a:r>
              <a:rPr lang="el-GR" sz="1400" b="1" dirty="0" smtClean="0"/>
              <a:t> η μέρες·</a:t>
            </a:r>
            <a:br>
              <a:rPr lang="el-GR" sz="1400" b="1" dirty="0" smtClean="0"/>
            </a:br>
            <a:r>
              <a:rPr lang="el-GR" sz="1400" b="1" dirty="0" smtClean="0"/>
              <a:t>πολλές φροντίδες, πολλή </a:t>
            </a:r>
            <a:r>
              <a:rPr lang="el-GR" sz="1400" b="1" dirty="0" err="1" smtClean="0"/>
              <a:t>σκέψις</a:t>
            </a:r>
            <a:r>
              <a:rPr lang="el-GR" sz="1400" b="1" dirty="0" smtClean="0"/>
              <a:t> και για τούτο</a:t>
            </a:r>
            <a:br>
              <a:rPr lang="el-GR" sz="1400" b="1" dirty="0" smtClean="0"/>
            </a:br>
            <a:r>
              <a:rPr lang="el-GR" sz="1400" b="1" dirty="0" smtClean="0"/>
              <a:t>καμιά στιγμή χαράς δεν έχει ο Δημάρατος·</a:t>
            </a:r>
            <a:br>
              <a:rPr lang="el-GR" sz="1400" b="1" dirty="0" smtClean="0"/>
            </a:br>
            <a:r>
              <a:rPr lang="el-GR" sz="1400" b="1" dirty="0" smtClean="0"/>
              <a:t>γιατί χαρά δεν </a:t>
            </a:r>
            <a:r>
              <a:rPr lang="el-GR" sz="1400" b="1" dirty="0" err="1" smtClean="0"/>
              <a:t>είν</a:t>
            </a:r>
            <a:r>
              <a:rPr lang="el-GR" sz="1400" b="1" dirty="0" smtClean="0"/>
              <a:t>’ αυτό που αισθάνεται </a:t>
            </a:r>
            <a:br>
              <a:rPr lang="el-GR" sz="1400" b="1" dirty="0" smtClean="0"/>
            </a:br>
            <a:r>
              <a:rPr lang="el-GR" sz="1400" b="1" dirty="0" smtClean="0"/>
              <a:t>(δεν είναι· δεν το παραδέχεται·</a:t>
            </a:r>
            <a:br>
              <a:rPr lang="el-GR" sz="1400" b="1" dirty="0" smtClean="0"/>
            </a:br>
            <a:r>
              <a:rPr lang="el-GR" sz="1400" b="1" dirty="0" smtClean="0"/>
              <a:t>πώς να το πει χαρά; </a:t>
            </a:r>
            <a:r>
              <a:rPr lang="el-GR" sz="1400" b="1" dirty="0" err="1" smtClean="0"/>
              <a:t>εκορυφώθ</a:t>
            </a:r>
            <a:r>
              <a:rPr lang="el-GR" sz="1400" b="1" dirty="0" smtClean="0"/>
              <a:t>’ η δυστυχία του)</a:t>
            </a:r>
            <a:br>
              <a:rPr lang="el-GR" sz="1400" b="1" dirty="0" smtClean="0"/>
            </a:br>
            <a:r>
              <a:rPr lang="el-GR" sz="1400" b="1" dirty="0" smtClean="0"/>
              <a:t>όταν τα πράγματα τον δείχνουν φανερά</a:t>
            </a:r>
            <a:br>
              <a:rPr lang="el-GR" sz="1400" b="1" dirty="0" smtClean="0"/>
            </a:br>
            <a:r>
              <a:rPr lang="el-GR" sz="1400" b="1" dirty="0" smtClean="0"/>
              <a:t>που οι Έλληνες θα βγούνε </a:t>
            </a:r>
            <a:r>
              <a:rPr lang="el-GR" sz="1400" b="1" dirty="0" err="1" smtClean="0"/>
              <a:t>νικηταί</a:t>
            </a:r>
            <a:r>
              <a:rPr lang="el-GR" sz="1400" b="1" dirty="0" smtClean="0"/>
              <a:t>.» </a:t>
            </a:r>
          </a:p>
          <a:p>
            <a:endParaRPr lang="el-GR" sz="1200"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56229" y="318181"/>
            <a:ext cx="6378574" cy="654276"/>
          </a:xfrm>
        </p:spPr>
        <p:txBody>
          <a:bodyPr/>
          <a:lstStyle/>
          <a:p>
            <a:r>
              <a:rPr lang="el-GR" dirty="0" smtClean="0"/>
              <a:t>Ο Καβάφης και η Ιστορία</a:t>
            </a:r>
            <a:endParaRPr lang="el-GR" dirty="0"/>
          </a:p>
        </p:txBody>
      </p:sp>
      <p:sp>
        <p:nvSpPr>
          <p:cNvPr id="3" name="2 - Θέση περιεχομένου"/>
          <p:cNvSpPr>
            <a:spLocks noGrp="1"/>
          </p:cNvSpPr>
          <p:nvPr>
            <p:ph idx="1"/>
          </p:nvPr>
        </p:nvSpPr>
        <p:spPr>
          <a:xfrm>
            <a:off x="449943" y="1364344"/>
            <a:ext cx="8142514" cy="5254170"/>
          </a:xfrm>
        </p:spPr>
        <p:style>
          <a:lnRef idx="2">
            <a:schemeClr val="accent1">
              <a:shade val="50000"/>
            </a:schemeClr>
          </a:lnRef>
          <a:fillRef idx="1">
            <a:schemeClr val="accent1"/>
          </a:fillRef>
          <a:effectRef idx="0">
            <a:schemeClr val="accent1"/>
          </a:effectRef>
          <a:fontRef idx="minor">
            <a:schemeClr val="lt1"/>
          </a:fontRef>
        </p:style>
        <p:txBody>
          <a:bodyPr/>
          <a:lstStyle/>
          <a:p>
            <a:pPr algn="just"/>
            <a:r>
              <a:rPr lang="el-GR" sz="2800" dirty="0" smtClean="0">
                <a:solidFill>
                  <a:srgbClr val="FFFFFF"/>
                </a:solidFill>
                <a:latin typeface="Calibri" pitchFamily="34" charset="0"/>
              </a:rPr>
              <a:t>Από το 1911 και μετά «ο Καβάφης εκφράζει τις κύριες θέσεις της βιοθεωρίας του όχι με φιλοσοφικούς αφορισμούς και κάπως αφηρημένα σύμβολα με άμεσο διδαχτικό στόχο, αλλά πιο πολύ με επεισόδια της ιστορίας διασκευασμένα σε μικρές δραματικές σκηνές, τέτοιες που προκαλούν </a:t>
            </a:r>
            <a:r>
              <a:rPr lang="el-GR" sz="2800" dirty="0" err="1" smtClean="0">
                <a:solidFill>
                  <a:srgbClr val="FFFFFF"/>
                </a:solidFill>
                <a:latin typeface="Calibri" pitchFamily="34" charset="0"/>
              </a:rPr>
              <a:t>εμμεσοποιημένες</a:t>
            </a:r>
            <a:r>
              <a:rPr lang="el-GR" sz="2800" dirty="0" smtClean="0">
                <a:solidFill>
                  <a:srgbClr val="FFFFFF"/>
                </a:solidFill>
                <a:latin typeface="Calibri" pitchFamily="34" charset="0"/>
              </a:rPr>
              <a:t> εντυπώσεις» </a:t>
            </a:r>
          </a:p>
          <a:p>
            <a:pPr algn="just"/>
            <a:endParaRPr lang="el-GR" sz="2800" dirty="0" smtClean="0">
              <a:solidFill>
                <a:srgbClr val="FFFFFF"/>
              </a:solidFill>
              <a:latin typeface="Calibri" pitchFamily="34" charset="0"/>
            </a:endParaRPr>
          </a:p>
          <a:p>
            <a:pPr lvl="8"/>
            <a:endParaRPr lang="el-GR" dirty="0" smtClean="0">
              <a:solidFill>
                <a:srgbClr val="FFFFFF"/>
              </a:solidFill>
            </a:endParaRPr>
          </a:p>
          <a:p>
            <a:pPr lvl="8"/>
            <a:r>
              <a:rPr lang="el-GR" dirty="0" smtClean="0">
                <a:solidFill>
                  <a:srgbClr val="FFFFFF"/>
                </a:solidFill>
              </a:rPr>
              <a:t>Σόνια </a:t>
            </a:r>
            <a:r>
              <a:rPr lang="el-GR" dirty="0" err="1" smtClean="0">
                <a:solidFill>
                  <a:srgbClr val="FFFFFF"/>
                </a:solidFill>
              </a:rPr>
              <a:t>Ιλίνσκαγια</a:t>
            </a:r>
            <a:r>
              <a:rPr lang="el-GR" dirty="0" smtClean="0">
                <a:solidFill>
                  <a:srgbClr val="FFFFFF"/>
                </a:solidFill>
              </a:rPr>
              <a:t>,  </a:t>
            </a:r>
            <a:r>
              <a:rPr lang="el-GR" i="1" dirty="0" smtClean="0">
                <a:solidFill>
                  <a:srgbClr val="FFFFFF"/>
                </a:solidFill>
              </a:rPr>
              <a:t>Κ.Π. Καβάφης</a:t>
            </a:r>
            <a:r>
              <a:rPr lang="el-GR" dirty="0" smtClean="0">
                <a:solidFill>
                  <a:srgbClr val="FFFFFF"/>
                </a:solidFill>
              </a:rPr>
              <a:t>, 146.</a:t>
            </a:r>
          </a:p>
          <a:p>
            <a:pPr lvl="8"/>
            <a:endParaRPr lang="el-GR" dirty="0" smtClean="0"/>
          </a:p>
        </p:txBody>
      </p:sp>
    </p:spTree>
  </p:cSld>
  <p:clrMapOvr>
    <a:masterClrMapping/>
  </p:clrMapOvr>
  <p:transition>
    <p:cu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3" name="2 - Τίτλος"/>
          <p:cNvSpPr>
            <a:spLocks noGrp="1"/>
          </p:cNvSpPr>
          <p:nvPr>
            <p:ph type="title"/>
          </p:nvPr>
        </p:nvSpPr>
        <p:spPr>
          <a:xfrm>
            <a:off x="246743" y="0"/>
            <a:ext cx="8773431" cy="812800"/>
          </a:xfrm>
        </p:spPr>
        <p:txBody>
          <a:bodyPr/>
          <a:lstStyle/>
          <a:p>
            <a:r>
              <a:rPr lang="el-GR" sz="1800" b="1" dirty="0" smtClean="0"/>
              <a:t>ΙΟΥΝΙΟΣ 2005</a:t>
            </a:r>
            <a:br>
              <a:rPr lang="el-GR" sz="1800" b="1" dirty="0" smtClean="0"/>
            </a:br>
            <a:r>
              <a:rPr lang="el-GR" sz="1800" b="1" dirty="0" smtClean="0"/>
              <a:t>Α΄ ΚΕΙΜΕΝΟ: Κωνσταντίνος Καβάφης, Ο Δαρείος, σ. 63.</a:t>
            </a:r>
            <a:endParaRPr lang="el-GR" b="1" dirty="0"/>
          </a:p>
        </p:txBody>
      </p:sp>
      <p:sp>
        <p:nvSpPr>
          <p:cNvPr id="4" name="3 - Θέση περιεχομένου"/>
          <p:cNvSpPr>
            <a:spLocks noGrp="1"/>
          </p:cNvSpPr>
          <p:nvPr>
            <p:ph idx="1"/>
          </p:nvPr>
        </p:nvSpPr>
        <p:spPr>
          <a:xfrm>
            <a:off x="0" y="1045028"/>
            <a:ext cx="9020175" cy="5812971"/>
          </a:xfrm>
        </p:spPr>
        <p:txBody>
          <a:bodyPr/>
          <a:lstStyle/>
          <a:p>
            <a:r>
              <a:rPr lang="el-GR" sz="1800" b="1" dirty="0" smtClean="0">
                <a:latin typeface="Calibri" pitchFamily="34" charset="0"/>
              </a:rPr>
              <a:t>Β΄. ΕΡΩΤΗΣΕΙΣ </a:t>
            </a:r>
            <a:br>
              <a:rPr lang="el-GR" sz="1800" b="1" dirty="0" smtClean="0">
                <a:latin typeface="Calibri" pitchFamily="34" charset="0"/>
              </a:rPr>
            </a:br>
            <a:r>
              <a:rPr lang="el-GR" sz="1800" b="1" dirty="0" smtClean="0">
                <a:latin typeface="Calibri" pitchFamily="34" charset="0"/>
              </a:rPr>
              <a:t>1. «[...] "Εγώ είμαι", έλεγε στα τελευταία της ζωής του ο Καβάφης, "ποιητής ιστορικός· ποτέ μου δεν θα μπορούσα να γράψω μυθιστόρημα ή </a:t>
            </a:r>
            <a:r>
              <a:rPr lang="el-GR" sz="1800" b="1" dirty="0" err="1" smtClean="0">
                <a:latin typeface="Calibri" pitchFamily="34" charset="0"/>
              </a:rPr>
              <a:t>θέατρον</a:t>
            </a:r>
            <a:r>
              <a:rPr lang="el-GR" sz="1800" b="1" dirty="0" smtClean="0">
                <a:latin typeface="Calibri" pitchFamily="34" charset="0"/>
              </a:rPr>
              <a:t>. Αλλά αισθάνομαι μέσα μου 125 φωνές να με λέγουν ότι θα μπορούσα να γράψω </a:t>
            </a:r>
            <a:r>
              <a:rPr lang="el-GR" sz="1800" b="1" dirty="0" err="1" smtClean="0">
                <a:latin typeface="Calibri" pitchFamily="34" charset="0"/>
              </a:rPr>
              <a:t>ιστορίαν</a:t>
            </a:r>
            <a:r>
              <a:rPr lang="el-GR" sz="1800" b="1" dirty="0" smtClean="0">
                <a:latin typeface="Calibri" pitchFamily="34" charset="0"/>
              </a:rPr>
              <a:t>". Τι λογής ιστορία; Θα μας το δείξει η ανάγνωση του "Δαρείου"». [Δ. Ν. Μαρωνίτης, «Υπεροψία και μέθη. (Ο ποιητής και η Ιστορία)», </a:t>
            </a:r>
            <a:r>
              <a:rPr lang="el-GR" sz="1800" b="1" i="1" dirty="0" smtClean="0">
                <a:latin typeface="Calibri" pitchFamily="34" charset="0"/>
              </a:rPr>
              <a:t>Δεκαοχτώ κείμενα</a:t>
            </a:r>
            <a:r>
              <a:rPr lang="el-GR" sz="1800" b="1" dirty="0" smtClean="0">
                <a:latin typeface="Calibri" pitchFamily="34" charset="0"/>
              </a:rPr>
              <a:t>, Αθήνα: Κέδρος 1970]. Να δώσετε πέντε παραδείγματα από το κείμενο με τα οποία να δικαιολογείται η πιο πάνω άποψη.</a:t>
            </a:r>
          </a:p>
          <a:p>
            <a:r>
              <a:rPr lang="el-GR" sz="1800" b="1" dirty="0" smtClean="0">
                <a:latin typeface="Calibri" pitchFamily="34" charset="0"/>
              </a:rPr>
              <a:t>Μονάδες 15</a:t>
            </a:r>
          </a:p>
          <a:p>
            <a:r>
              <a:rPr lang="el-GR" sz="1800" b="1" dirty="0" smtClean="0">
                <a:latin typeface="Calibri" pitchFamily="34" charset="0"/>
              </a:rPr>
              <a:t>2. Εξετάζοντας την ποιητική γραφή του Κ. Π. Καβάφη στο ποίημα «Ο Δαρείος», να εντοπίσετε τέσσερα χαρακτηριστικά στοιχεία «καβαφικής ειρωνείας», δίνοντας τα σχετικά παραδείγματα και σχολιάζοντάς τα.</a:t>
            </a:r>
          </a:p>
          <a:p>
            <a:r>
              <a:rPr lang="el-GR" sz="1800" b="1" dirty="0" smtClean="0">
                <a:latin typeface="Calibri" pitchFamily="34" charset="0"/>
              </a:rPr>
              <a:t>Μονάδες 20</a:t>
            </a:r>
          </a:p>
          <a:p>
            <a:r>
              <a:rPr lang="el-GR" sz="1800" b="1" dirty="0" smtClean="0">
                <a:latin typeface="Calibri" pitchFamily="34" charset="0"/>
              </a:rPr>
              <a:t>3. «Στην ποιητική του Καβάφη τίποτα δεν είναι τυχαίο· τα ποιήματά του τα προσέχει και τα λειτουργεί ως την τελευταία λεπτομέρεια. Η στίξη, οι περίοδοι, οι παύσεις, όλα είναι υπολογισμένα, όλα υπηρετούν την "τέχνη της ποιήσεως"». [Λίνου Πολίτη, Ιστορία της Νεοελληνικής Λογοτεχνίας, Αθήνα: ΜΙΕΤ 1980]. Να εντοπίσετε στους στ. 21-33 τα στοιχεία που δικαιολογούν την παραπάνω άποψη του Λ. Πολίτη και να σχολιάσετε συνοπτικά τη λειτουργία τους.</a:t>
            </a:r>
          </a:p>
          <a:p>
            <a:r>
              <a:rPr lang="el-GR" sz="1800" b="1" dirty="0" smtClean="0">
                <a:latin typeface="Calibri" pitchFamily="34" charset="0"/>
              </a:rPr>
              <a:t>Μονάδες 20</a:t>
            </a:r>
          </a:p>
          <a:p>
            <a:endParaRPr lang="el-GR" sz="1800" b="1" dirty="0">
              <a:latin typeface="Calibri" pitchFamily="34" charset="0"/>
            </a:endParaRPr>
          </a:p>
        </p:txBody>
      </p:sp>
    </p:spTree>
  </p:cSld>
  <p:clrMapOvr>
    <a:masterClrMapping/>
  </p:clrMapOvr>
  <p:transition>
    <p:wipe dir="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020175" cy="6858000"/>
          </a:xfrm>
        </p:spPr>
        <p:txBody>
          <a:bodyPr/>
          <a:lstStyle/>
          <a:p>
            <a:r>
              <a:rPr lang="el-GR" sz="1600" b="1" dirty="0" smtClean="0"/>
              <a:t>4. Να σχολιάσετε σε δύο παραγράφους (130-150 λέξεις) το περιεχόμενο των στ. 34-37 (Όμως μες ... θα </a:t>
            </a:r>
            <a:r>
              <a:rPr lang="el-GR" sz="1600" b="1" dirty="0" err="1" smtClean="0"/>
              <a:t>είχεν</a:t>
            </a:r>
            <a:r>
              <a:rPr lang="el-GR" sz="1600" b="1" dirty="0" smtClean="0"/>
              <a:t> ο Δαρείος).</a:t>
            </a:r>
          </a:p>
          <a:p>
            <a:r>
              <a:rPr lang="el-GR" sz="1600" b="1" dirty="0" smtClean="0"/>
              <a:t>Μονάδες 25</a:t>
            </a:r>
          </a:p>
          <a:p>
            <a:r>
              <a:rPr lang="el-GR" sz="1600" b="1" dirty="0" smtClean="0"/>
              <a:t>5. Το ακόλουθο κείμενο είναι ένα ποίημα για την ποίηση· τι μας αποκαλύπτει σε αυτό ο '</a:t>
            </a:r>
            <a:r>
              <a:rPr lang="el-GR" sz="1600" b="1" dirty="0" err="1" smtClean="0"/>
              <a:t>Αρης</a:t>
            </a:r>
            <a:r>
              <a:rPr lang="el-GR" sz="1600" b="1" dirty="0" smtClean="0"/>
              <a:t> </a:t>
            </a:r>
            <a:r>
              <a:rPr lang="el-GR" sz="1600" b="1" dirty="0" err="1" smtClean="0"/>
              <a:t>Δικταίος</a:t>
            </a:r>
            <a:r>
              <a:rPr lang="el-GR" sz="1600" b="1" dirty="0" smtClean="0"/>
              <a:t> για το ρόλο της τέχνης του;</a:t>
            </a:r>
          </a:p>
          <a:p>
            <a:r>
              <a:rPr lang="el-GR" sz="1600" b="1" dirty="0" smtClean="0"/>
              <a:t>Μονάδες 20</a:t>
            </a:r>
          </a:p>
          <a:p>
            <a:r>
              <a:rPr lang="el-GR" sz="1600" b="1" dirty="0" smtClean="0"/>
              <a:t>Η Ποίηση</a:t>
            </a:r>
            <a:br>
              <a:rPr lang="el-GR" sz="1600" b="1" dirty="0" smtClean="0"/>
            </a:br>
            <a:r>
              <a:rPr lang="el-GR" sz="1600" b="1" dirty="0" smtClean="0"/>
              <a:t>Μα εσύ, Ποίηση, </a:t>
            </a:r>
            <a:br>
              <a:rPr lang="el-GR" sz="1600" b="1" dirty="0" smtClean="0"/>
            </a:br>
            <a:r>
              <a:rPr lang="el-GR" sz="1600" b="1" dirty="0" smtClean="0"/>
              <a:t>που έντυνες μια φορά τη γυμνή μέθη μας, </a:t>
            </a:r>
            <a:br>
              <a:rPr lang="el-GR" sz="1600" b="1" dirty="0" smtClean="0"/>
            </a:br>
            <a:r>
              <a:rPr lang="el-GR" sz="1600" b="1" dirty="0" smtClean="0"/>
              <a:t>όταν κρυώναμε και δεν είχαμε ρούχο να ντυθούμε, </a:t>
            </a:r>
            <a:br>
              <a:rPr lang="el-GR" sz="1600" b="1" dirty="0" smtClean="0"/>
            </a:br>
            <a:r>
              <a:rPr lang="el-GR" sz="1600" b="1" dirty="0" smtClean="0"/>
              <a:t>όταν ονειρευόμαστε, γιατί δεν υπήρχε άλλη ζωή να ζήσουμε, </a:t>
            </a:r>
            <a:br>
              <a:rPr lang="el-GR" sz="1600" b="1" dirty="0" smtClean="0"/>
            </a:br>
            <a:r>
              <a:rPr lang="el-GR" sz="1600" b="1" dirty="0" smtClean="0"/>
              <a:t>δε θα υπάρξουν πια σύννεφα για να ταξιδέψουμε τη ρέμβη μας; </a:t>
            </a:r>
            <a:br>
              <a:rPr lang="el-GR" sz="1600" b="1" dirty="0" smtClean="0"/>
            </a:br>
            <a:r>
              <a:rPr lang="el-GR" sz="1600" b="1" dirty="0" smtClean="0"/>
              <a:t>δε θα υπάρξουν πια σώματα για να ταξιδέψουμε τον έρωτά μας; </a:t>
            </a:r>
            <a:br>
              <a:rPr lang="el-GR" sz="1600" b="1" dirty="0" smtClean="0"/>
            </a:br>
            <a:r>
              <a:rPr lang="el-GR" sz="1600" b="1" dirty="0" smtClean="0"/>
              <a:t>Μα εσύ, Ποίηση, </a:t>
            </a:r>
            <a:br>
              <a:rPr lang="el-GR" sz="1600" b="1" dirty="0" smtClean="0"/>
            </a:br>
            <a:r>
              <a:rPr lang="el-GR" sz="1600" b="1" dirty="0" smtClean="0"/>
              <a:t>που δε μπορείς να κλειστείς μέσα σε σχήματα, </a:t>
            </a:r>
            <a:br>
              <a:rPr lang="el-GR" sz="1600" b="1" dirty="0" smtClean="0"/>
            </a:br>
            <a:r>
              <a:rPr lang="el-GR" sz="1600" b="1" dirty="0" smtClean="0"/>
              <a:t>μα εσύ, Ποίηση, </a:t>
            </a:r>
            <a:br>
              <a:rPr lang="el-GR" sz="1600" b="1" dirty="0" smtClean="0"/>
            </a:br>
            <a:r>
              <a:rPr lang="el-GR" sz="1600" b="1" dirty="0" smtClean="0"/>
              <a:t>που δε μπορούμε να σ' αγγίξουμε με το λόγο, </a:t>
            </a:r>
            <a:br>
              <a:rPr lang="el-GR" sz="1600" b="1" dirty="0" smtClean="0"/>
            </a:br>
            <a:r>
              <a:rPr lang="el-GR" sz="1600" b="1" dirty="0" smtClean="0"/>
              <a:t>εσύ, </a:t>
            </a:r>
            <a:br>
              <a:rPr lang="el-GR" sz="1600" b="1" dirty="0" smtClean="0"/>
            </a:br>
            <a:r>
              <a:rPr lang="el-GR" sz="1600" b="1" dirty="0" smtClean="0"/>
              <a:t>το στερνό ίχνος της παρουσίας του Θεού ανάμεσά μας, </a:t>
            </a:r>
            <a:br>
              <a:rPr lang="el-GR" sz="1600" b="1" dirty="0" smtClean="0"/>
            </a:br>
            <a:r>
              <a:rPr lang="el-GR" sz="1600" b="1" dirty="0" smtClean="0"/>
              <a:t>σώσε την τελευταία ώρα τούτη του ανθρώπου, </a:t>
            </a:r>
            <a:br>
              <a:rPr lang="el-GR" sz="1600" b="1" dirty="0" smtClean="0"/>
            </a:br>
            <a:r>
              <a:rPr lang="el-GR" sz="1600" b="1" dirty="0" smtClean="0"/>
              <a:t>την πιο στυγνή και την πιο απεγνωσμένη, </a:t>
            </a:r>
            <a:br>
              <a:rPr lang="el-GR" sz="1600" b="1" dirty="0" smtClean="0"/>
            </a:br>
            <a:r>
              <a:rPr lang="el-GR" sz="1600" b="1" dirty="0" smtClean="0"/>
              <a:t>που ο Θάνατος, </a:t>
            </a:r>
            <a:br>
              <a:rPr lang="el-GR" sz="1600" b="1" dirty="0" smtClean="0"/>
            </a:br>
            <a:r>
              <a:rPr lang="el-GR" sz="1600" b="1" dirty="0" smtClean="0"/>
              <a:t>που η Μοναξιά, </a:t>
            </a:r>
            <a:br>
              <a:rPr lang="el-GR" sz="1600" b="1" dirty="0" smtClean="0"/>
            </a:br>
            <a:r>
              <a:rPr lang="el-GR" sz="1600" b="1" dirty="0" smtClean="0"/>
              <a:t>που η Σιωπή, </a:t>
            </a:r>
            <a:br>
              <a:rPr lang="el-GR" sz="1600" b="1" dirty="0" smtClean="0"/>
            </a:br>
            <a:r>
              <a:rPr lang="el-GR" sz="1600" b="1" dirty="0" smtClean="0"/>
              <a:t>τον καρτερούν σε μια στιγμή μελλούμενη.</a:t>
            </a:r>
          </a:p>
          <a:p>
            <a:pPr lvl="5"/>
            <a:r>
              <a:rPr lang="el-GR" sz="1600" b="1" dirty="0" smtClean="0"/>
              <a:t>'</a:t>
            </a:r>
            <a:r>
              <a:rPr lang="el-GR" sz="1600" b="1" dirty="0" err="1" smtClean="0"/>
              <a:t>Αρης</a:t>
            </a:r>
            <a:r>
              <a:rPr lang="el-GR" sz="1600" b="1" dirty="0" smtClean="0"/>
              <a:t> </a:t>
            </a:r>
            <a:r>
              <a:rPr lang="el-GR" sz="1600" b="1" dirty="0" err="1" smtClean="0"/>
              <a:t>Δικταίος</a:t>
            </a:r>
            <a:r>
              <a:rPr lang="el-GR" sz="1600" b="1" dirty="0" smtClean="0"/>
              <a:t>, Ποιήματα 1935-1953, Αθήνα 1954.</a:t>
            </a:r>
          </a:p>
          <a:p>
            <a:endParaRPr lang="el-GR" sz="1600" b="1" dirty="0"/>
          </a:p>
        </p:txBody>
      </p:sp>
    </p:spTree>
  </p:cSld>
  <p:clrMapOvr>
    <a:masterClrMapping/>
  </p:clrMapOvr>
  <p:transition>
    <p:dissolv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l-GR" dirty="0" smtClean="0"/>
              <a:t>Βιβλιογραφία</a:t>
            </a:r>
            <a:br>
              <a:rPr lang="el-GR" dirty="0" smtClean="0"/>
            </a:br>
            <a:endParaRPr lang="el-GR" dirty="0"/>
          </a:p>
        </p:txBody>
      </p:sp>
      <p:sp>
        <p:nvSpPr>
          <p:cNvPr id="56323" name="Rectangle 3"/>
          <p:cNvSpPr>
            <a:spLocks noGrp="1" noChangeArrowheads="1"/>
          </p:cNvSpPr>
          <p:nvPr>
            <p:ph type="body" idx="1"/>
          </p:nvPr>
        </p:nvSpPr>
        <p:spPr>
          <a:xfrm>
            <a:off x="319315" y="972458"/>
            <a:ext cx="8362724" cy="5153706"/>
          </a:xfrm>
        </p:spPr>
        <p:txBody>
          <a:bodyPr/>
          <a:lstStyle/>
          <a:p>
            <a:r>
              <a:rPr lang="en-US" dirty="0" smtClean="0"/>
              <a:t>BEATON R</a:t>
            </a:r>
            <a:r>
              <a:rPr lang="el-GR" dirty="0" smtClean="0"/>
              <a:t>., </a:t>
            </a:r>
            <a:r>
              <a:rPr lang="el-GR" i="1" dirty="0" smtClean="0"/>
              <a:t>Εισαγωγή στη νεότερη ελληνική </a:t>
            </a:r>
            <a:r>
              <a:rPr lang="el-GR" dirty="0" smtClean="0"/>
              <a:t>λογοτεχνία, Νεφέλη, Αθήνα 1996.</a:t>
            </a:r>
          </a:p>
          <a:p>
            <a:r>
              <a:rPr lang="el-GR" dirty="0" smtClean="0"/>
              <a:t>ΒΕΛΟΥΔΗΣ Γ., </a:t>
            </a:r>
            <a:r>
              <a:rPr lang="el-GR" i="1" dirty="0" smtClean="0"/>
              <a:t>Προτάσεις, </a:t>
            </a:r>
            <a:r>
              <a:rPr lang="el-GR" dirty="0" smtClean="0"/>
              <a:t>Κέδρος, Αθήνα, 1981.</a:t>
            </a:r>
          </a:p>
          <a:p>
            <a:r>
              <a:rPr lang="el-GR" dirty="0" smtClean="0"/>
              <a:t>ΔΑΛΛΑΣ Γ., </a:t>
            </a:r>
            <a:r>
              <a:rPr lang="el-GR" i="1" dirty="0" smtClean="0"/>
              <a:t>Καβάφης και Ιστορία</a:t>
            </a:r>
            <a:r>
              <a:rPr lang="el-GR" dirty="0" smtClean="0"/>
              <a:t>, Ερμής, Αθήνα. 1986.</a:t>
            </a:r>
          </a:p>
          <a:p>
            <a:r>
              <a:rPr lang="el-GR" dirty="0" smtClean="0"/>
              <a:t>ΔΑΛΛΑΣ Γ., </a:t>
            </a:r>
            <a:r>
              <a:rPr lang="el-GR" i="1" dirty="0" smtClean="0"/>
              <a:t>Ο Καβάφης και Δεύτερη Σοφιστική</a:t>
            </a:r>
            <a:r>
              <a:rPr lang="el-GR" dirty="0" smtClean="0"/>
              <a:t>, Στιγμή, Αθήνα ,1984.</a:t>
            </a:r>
          </a:p>
          <a:p>
            <a:r>
              <a:rPr lang="el-GR" dirty="0" smtClean="0"/>
              <a:t>ΔΗΜΑΡΑΣ, Κ.Θ., </a:t>
            </a:r>
            <a:r>
              <a:rPr lang="el-GR" i="1" dirty="0" smtClean="0"/>
              <a:t>Ιστορία της νεοελληνικής λογοτεχνίας</a:t>
            </a:r>
            <a:r>
              <a:rPr lang="el-GR" dirty="0" smtClean="0"/>
              <a:t>, Ίκαρος</a:t>
            </a:r>
            <a:r>
              <a:rPr lang="el-GR" baseline="30000" dirty="0" smtClean="0"/>
              <a:t>6</a:t>
            </a:r>
            <a:r>
              <a:rPr lang="el-GR" dirty="0" smtClean="0"/>
              <a:t>, Αθήνα, 1975.</a:t>
            </a:r>
          </a:p>
          <a:p>
            <a:r>
              <a:rPr lang="el-GR" dirty="0" smtClean="0"/>
              <a:t>ΔΗΜΑΡΑΣ Κ. Θ., </a:t>
            </a:r>
            <a:r>
              <a:rPr lang="el-GR" i="1" dirty="0" smtClean="0"/>
              <a:t>Σύμμικτα, Γ΄ Περί Καβάφη, </a:t>
            </a:r>
            <a:r>
              <a:rPr lang="el-GR" dirty="0" smtClean="0"/>
              <a:t>φιλολογική επιμέλεια Γ. Π. Σαββίδης, Γνώση, Αθήνα 1992. </a:t>
            </a:r>
          </a:p>
          <a:p>
            <a:r>
              <a:rPr lang="el-GR" dirty="0" smtClean="0"/>
              <a:t>ΔΗΜΗΡΟΥΛΗΣ Δ., «Η ανάγνωση του Καβάφη - Βρίσκει κανείς </a:t>
            </a:r>
            <a:r>
              <a:rPr lang="el-GR" dirty="0" err="1" smtClean="0"/>
              <a:t>ό,τι</a:t>
            </a:r>
            <a:r>
              <a:rPr lang="el-GR" dirty="0" smtClean="0"/>
              <a:t> έχει στο μάτι του» π. </a:t>
            </a:r>
            <a:r>
              <a:rPr lang="el-GR" i="1" dirty="0" smtClean="0"/>
              <a:t>χάρτης </a:t>
            </a:r>
            <a:r>
              <a:rPr lang="el-GR" dirty="0" smtClean="0"/>
              <a:t>5/6, αφιέρωμα στον Κ. Π. Καβάφη, </a:t>
            </a:r>
            <a:r>
              <a:rPr lang="el-GR" dirty="0" err="1" smtClean="0"/>
              <a:t>σσ</a:t>
            </a:r>
            <a:r>
              <a:rPr lang="el-GR" dirty="0" smtClean="0"/>
              <a:t>. 572-588.</a:t>
            </a:r>
          </a:p>
        </p:txBody>
      </p:sp>
    </p:spTree>
  </p:cSld>
  <p:clrMapOvr>
    <a:masterClrMapping/>
  </p:clrMapOvr>
  <p:transition>
    <p:dissolv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περιεχομένου"/>
          <p:cNvSpPr>
            <a:spLocks noGrp="1"/>
          </p:cNvSpPr>
          <p:nvPr>
            <p:ph idx="1"/>
          </p:nvPr>
        </p:nvSpPr>
        <p:spPr>
          <a:xfrm>
            <a:off x="435429" y="682171"/>
            <a:ext cx="8246610" cy="5443992"/>
          </a:xfrm>
        </p:spPr>
        <p:txBody>
          <a:bodyPr/>
          <a:lstStyle/>
          <a:p>
            <a:r>
              <a:rPr lang="el-GR" sz="2000" dirty="0" smtClean="0"/>
              <a:t>ΙΛΙΝΣΚΑΓΙΑ Σ., </a:t>
            </a:r>
            <a:r>
              <a:rPr lang="el-GR" sz="2000" i="1" dirty="0" smtClean="0"/>
              <a:t>Κ. Π. Καβάφης, Οι δρόμοι προς το ρεαλισμό στην ποίηση του 20ου αιώνα,</a:t>
            </a:r>
            <a:r>
              <a:rPr lang="el-GR" sz="2000" dirty="0" smtClean="0"/>
              <a:t> Κέδρος, Αθήνα ,1983.</a:t>
            </a:r>
          </a:p>
          <a:p>
            <a:r>
              <a:rPr lang="en-US" sz="2000" dirty="0" smtClean="0"/>
              <a:t>KEELEY</a:t>
            </a:r>
            <a:r>
              <a:rPr lang="el-GR" sz="2000" dirty="0" smtClean="0"/>
              <a:t> Ε., Η Καβαφική Αλεξάνδρεια. Εξέλιξη ενός μύθου, </a:t>
            </a:r>
            <a:r>
              <a:rPr lang="el-GR" sz="2000" dirty="0" err="1" smtClean="0"/>
              <a:t>μτφρ</a:t>
            </a:r>
            <a:r>
              <a:rPr lang="el-GR" sz="2000" dirty="0" smtClean="0"/>
              <a:t>. Τζ. </a:t>
            </a:r>
            <a:r>
              <a:rPr lang="el-GR" sz="2000" dirty="0" err="1" smtClean="0"/>
              <a:t>Μαστοράκη</a:t>
            </a:r>
            <a:r>
              <a:rPr lang="el-GR" sz="2000" dirty="0" smtClean="0"/>
              <a:t>, Ίκαρος, Αθήνα 1979.</a:t>
            </a:r>
          </a:p>
          <a:p>
            <a:r>
              <a:rPr lang="el-GR" sz="2000" dirty="0" smtClean="0"/>
              <a:t>ΛΕΧΩΝΙΤΗΣ Γ., </a:t>
            </a:r>
            <a:r>
              <a:rPr lang="el-GR" sz="2000" i="1" dirty="0" smtClean="0"/>
              <a:t>Καβαφικά </a:t>
            </a:r>
            <a:r>
              <a:rPr lang="el-GR" sz="2000" i="1" dirty="0" err="1" smtClean="0"/>
              <a:t>αυτοσχόλια</a:t>
            </a:r>
            <a:r>
              <a:rPr lang="el-GR" sz="2000" dirty="0" smtClean="0"/>
              <a:t>, Δ. </a:t>
            </a:r>
            <a:r>
              <a:rPr lang="el-GR" sz="2000" dirty="0" err="1" smtClean="0"/>
              <a:t>Χάρβεϋ</a:t>
            </a:r>
            <a:r>
              <a:rPr lang="el-GR" sz="2000" dirty="0" smtClean="0"/>
              <a:t> και Σία, Αθήνα, 1977 (</a:t>
            </a:r>
            <a:r>
              <a:rPr lang="el-GR" sz="2000" dirty="0" err="1" smtClean="0"/>
              <a:t>α΄</a:t>
            </a:r>
            <a:r>
              <a:rPr lang="el-GR" sz="2000" dirty="0" smtClean="0"/>
              <a:t>  </a:t>
            </a:r>
            <a:r>
              <a:rPr lang="el-GR" sz="2000" dirty="0" err="1" smtClean="0"/>
              <a:t>έκδ</a:t>
            </a:r>
            <a:r>
              <a:rPr lang="el-GR" sz="2000" dirty="0" smtClean="0"/>
              <a:t>. Αλεξάνδρεια, 1942).</a:t>
            </a:r>
          </a:p>
          <a:p>
            <a:r>
              <a:rPr lang="el-GR" sz="2000" cap="all" dirty="0" err="1" smtClean="0"/>
              <a:t>Μαλάνος</a:t>
            </a:r>
            <a:r>
              <a:rPr lang="el-GR" sz="2000" dirty="0" smtClean="0"/>
              <a:t> Τ., </a:t>
            </a:r>
            <a:r>
              <a:rPr lang="el-GR" sz="2000" i="1" dirty="0" smtClean="0"/>
              <a:t>Ο Καβάφης </a:t>
            </a:r>
            <a:r>
              <a:rPr lang="el-GR" sz="2000" i="1" dirty="0" err="1" smtClean="0"/>
              <a:t>απαραμόρφωτος</a:t>
            </a:r>
            <a:r>
              <a:rPr lang="el-GR" sz="2000" i="1" dirty="0" smtClean="0"/>
              <a:t>, </a:t>
            </a:r>
            <a:r>
              <a:rPr lang="el-GR" sz="2000" dirty="0" err="1" smtClean="0"/>
              <a:t>Πρόσπερος</a:t>
            </a:r>
            <a:r>
              <a:rPr lang="el-GR" sz="2000" dirty="0" smtClean="0"/>
              <a:t>, Αθήνα 1981.</a:t>
            </a:r>
          </a:p>
          <a:p>
            <a:r>
              <a:rPr lang="el-GR" sz="2000" dirty="0" smtClean="0"/>
              <a:t>ΜΑΡΩΝΙΤΗΣ Δ. Ν., </a:t>
            </a:r>
            <a:r>
              <a:rPr lang="el-GR" sz="2000" i="1" dirty="0" smtClean="0"/>
              <a:t>Δεκαοχτώ </a:t>
            </a:r>
            <a:r>
              <a:rPr lang="el-GR" sz="2000" dirty="0" smtClean="0"/>
              <a:t>Κείμενα, Κέδρος, Αθήνα, 1971.</a:t>
            </a:r>
          </a:p>
          <a:p>
            <a:r>
              <a:rPr lang="el-GR" sz="2000" dirty="0" smtClean="0"/>
              <a:t>ΣΑΒΒΙΔΗΣ Γ.Π., </a:t>
            </a:r>
            <a:r>
              <a:rPr lang="el-GR" sz="2000" i="1" dirty="0" smtClean="0"/>
              <a:t>Μικρά Καβαφικά, </a:t>
            </a:r>
            <a:r>
              <a:rPr lang="el-GR" sz="2000" dirty="0" smtClean="0"/>
              <a:t>Ερμής, Αθήνα, 1996.</a:t>
            </a:r>
          </a:p>
          <a:p>
            <a:r>
              <a:rPr lang="el-GR" sz="2000" dirty="0" smtClean="0"/>
              <a:t>ΣΕΦΕΡΗΣ, Γ.,  </a:t>
            </a:r>
            <a:r>
              <a:rPr lang="el-GR" sz="2000" i="1" dirty="0" smtClean="0"/>
              <a:t>Δοκιμές τ. </a:t>
            </a:r>
            <a:r>
              <a:rPr lang="el-GR" sz="2000" dirty="0" smtClean="0"/>
              <a:t>Α΄-Β΄, Ίκαρος, Αθήνα, 1981, </a:t>
            </a:r>
            <a:r>
              <a:rPr lang="el-GR" sz="2000" dirty="0" err="1" smtClean="0"/>
              <a:t>σσ</a:t>
            </a:r>
            <a:r>
              <a:rPr lang="el-GR" sz="2000" dirty="0" smtClean="0"/>
              <a:t>. 393-395.</a:t>
            </a:r>
          </a:p>
          <a:p>
            <a:r>
              <a:rPr lang="el-GR" sz="2000" dirty="0" smtClean="0"/>
              <a:t>ΣΚΟΠΕΤΕΑ Ε., «Νεότερα περί του </a:t>
            </a:r>
            <a:r>
              <a:rPr lang="el-GR" sz="2000" dirty="0" err="1" smtClean="0"/>
              <a:t>Φερνάζη</a:t>
            </a:r>
            <a:r>
              <a:rPr lang="el-GR" sz="2000" dirty="0" smtClean="0"/>
              <a:t>», π. </a:t>
            </a:r>
            <a:r>
              <a:rPr lang="el-GR" sz="2000" i="1" dirty="0" smtClean="0"/>
              <a:t>χάρτης</a:t>
            </a:r>
            <a:r>
              <a:rPr lang="el-GR" sz="2000" dirty="0" smtClean="0"/>
              <a:t>, </a:t>
            </a:r>
            <a:r>
              <a:rPr lang="el-GR" sz="2000" dirty="0" err="1" smtClean="0"/>
              <a:t>τχ</a:t>
            </a:r>
            <a:r>
              <a:rPr lang="el-GR" sz="2000" dirty="0" smtClean="0"/>
              <a:t>. 5/6, αφιέρωμα στον Κ.Π. Καβάφη, </a:t>
            </a:r>
            <a:r>
              <a:rPr lang="el-GR" sz="2000" dirty="0" err="1" smtClean="0"/>
              <a:t>σσ</a:t>
            </a:r>
            <a:r>
              <a:rPr lang="el-GR" sz="2000" dirty="0" smtClean="0"/>
              <a:t>. 669-676.</a:t>
            </a:r>
          </a:p>
          <a:p>
            <a:r>
              <a:rPr lang="el-GR" sz="2000" dirty="0" smtClean="0"/>
              <a:t>ΤΣΙΡΚΑΣ ΣΤΡ., </a:t>
            </a:r>
            <a:r>
              <a:rPr lang="el-GR" sz="2000" i="1" dirty="0" smtClean="0"/>
              <a:t>Ο Καβάφης και η εποχή του, </a:t>
            </a:r>
            <a:r>
              <a:rPr lang="el-GR" sz="2000" dirty="0" smtClean="0"/>
              <a:t>Κέδρος, Αθήνα 1958.</a:t>
            </a:r>
          </a:p>
          <a:p>
            <a:r>
              <a:rPr lang="el-GR" sz="2000" dirty="0" smtClean="0"/>
              <a:t>ΤΣΙΡΚΑΣ ΣΤΡ., </a:t>
            </a:r>
            <a:r>
              <a:rPr lang="el-GR" sz="2000" i="1" dirty="0" smtClean="0"/>
              <a:t>Ο πολιτικός Καβάφης, </a:t>
            </a:r>
            <a:r>
              <a:rPr lang="el-GR" sz="2000" dirty="0" smtClean="0"/>
              <a:t>Κέδρος</a:t>
            </a:r>
            <a:r>
              <a:rPr lang="el-GR" sz="2000" baseline="30000" dirty="0" smtClean="0"/>
              <a:t>4</a:t>
            </a:r>
            <a:r>
              <a:rPr lang="el-GR" sz="2000" dirty="0" smtClean="0"/>
              <a:t>, </a:t>
            </a:r>
            <a:r>
              <a:rPr lang="el-GR" sz="2000" dirty="0" err="1" smtClean="0"/>
              <a:t>χ.χ</a:t>
            </a:r>
            <a:r>
              <a:rPr lang="el-GR" sz="2000" dirty="0" smtClean="0"/>
              <a:t>.</a:t>
            </a:r>
          </a:p>
          <a:p>
            <a:r>
              <a:rPr lang="el-GR" sz="2000" dirty="0" smtClean="0"/>
              <a:t> </a:t>
            </a:r>
          </a:p>
        </p:txBody>
      </p:sp>
    </p:spTree>
  </p:cSld>
  <p:clrMapOvr>
    <a:masterClrMapping/>
  </p:clrMapOvr>
  <p:transition>
    <p:dissolv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701142" y="5544457"/>
            <a:ext cx="4070803" cy="1011240"/>
          </a:xfrm>
        </p:spPr>
        <p:txBody>
          <a:bodyPr/>
          <a:lstStyle/>
          <a:p>
            <a:r>
              <a:rPr lang="el-GR" dirty="0" smtClean="0"/>
              <a:t>Ευχαριστώ!</a:t>
            </a:r>
            <a:endParaRPr lang="el-GR" dirty="0"/>
          </a:p>
        </p:txBody>
      </p:sp>
      <p:pic>
        <p:nvPicPr>
          <p:cNvPr id="4" name="3 - Θέση περιεχομένου" descr="assets_LARGE_t_420_54200914.JPG"/>
          <p:cNvPicPr>
            <a:picLocks noGrp="1" noChangeAspect="1"/>
          </p:cNvPicPr>
          <p:nvPr>
            <p:ph idx="1"/>
          </p:nvPr>
        </p:nvPicPr>
        <p:blipFill>
          <a:blip r:embed="rId3" cstate="print"/>
          <a:stretch>
            <a:fillRect/>
          </a:stretch>
        </p:blipFill>
        <p:spPr>
          <a:xfrm>
            <a:off x="618445" y="562494"/>
            <a:ext cx="7900231" cy="4256249"/>
          </a:xfrm>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57944" y="0"/>
            <a:ext cx="7358742" cy="493486"/>
          </a:xfrm>
          <a:solidFill>
            <a:schemeClr val="bg1">
              <a:lumMod val="20000"/>
              <a:lumOff val="80000"/>
            </a:schemeClr>
          </a:solidFill>
        </p:spPr>
        <p:txBody>
          <a:bodyPr/>
          <a:lstStyle/>
          <a:p>
            <a:r>
              <a:rPr lang="el-GR" sz="2400" b="1" dirty="0" smtClean="0">
                <a:effectLst>
                  <a:outerShdw blurRad="38100" dist="38100" dir="2700000" algn="tl">
                    <a:srgbClr val="000000">
                      <a:alpha val="43137"/>
                    </a:srgbClr>
                  </a:outerShdw>
                </a:effectLst>
                <a:latin typeface="Calibri" pitchFamily="34" charset="0"/>
              </a:rPr>
              <a:t>Κατηγοριοποίηση καβαφικών ιστορικών ποιημάτων</a:t>
            </a:r>
            <a:endParaRPr lang="el-GR" sz="2400" b="1" dirty="0">
              <a:effectLst>
                <a:outerShdw blurRad="38100" dist="38100" dir="2700000" algn="tl">
                  <a:srgbClr val="000000">
                    <a:alpha val="43137"/>
                  </a:srgbClr>
                </a:outerShdw>
              </a:effectLst>
              <a:latin typeface="Calibri" pitchFamily="34" charset="0"/>
            </a:endParaRPr>
          </a:p>
        </p:txBody>
      </p:sp>
      <p:sp>
        <p:nvSpPr>
          <p:cNvPr id="3" name="2 - Θέση περιεχομένου"/>
          <p:cNvSpPr>
            <a:spLocks noGrp="1"/>
          </p:cNvSpPr>
          <p:nvPr>
            <p:ph idx="1"/>
          </p:nvPr>
        </p:nvSpPr>
        <p:spPr>
          <a:xfrm>
            <a:off x="337626" y="801858"/>
            <a:ext cx="8682550" cy="5723486"/>
          </a:xfrm>
          <a:solidFill>
            <a:schemeClr val="bg1">
              <a:lumMod val="20000"/>
              <a:lumOff val="80000"/>
            </a:schemeClr>
          </a:solidFill>
        </p:spPr>
        <p:txBody>
          <a:bodyPr/>
          <a:lstStyle/>
          <a:p>
            <a:pPr>
              <a:buFont typeface="Wingdings" pitchFamily="2" charset="2"/>
              <a:buChar char="q"/>
            </a:pPr>
            <a:r>
              <a:rPr lang="el-GR" b="1" dirty="0" err="1" smtClean="0">
                <a:solidFill>
                  <a:srgbClr val="C00000"/>
                </a:solidFill>
                <a:latin typeface="Calibri" pitchFamily="34" charset="0"/>
              </a:rPr>
              <a:t>Ψευδοϊστορικά</a:t>
            </a:r>
            <a:endParaRPr lang="el-GR" b="1" dirty="0" smtClean="0">
              <a:solidFill>
                <a:srgbClr val="C00000"/>
              </a:solidFill>
              <a:latin typeface="Calibri" pitchFamily="34" charset="0"/>
            </a:endParaRPr>
          </a:p>
          <a:p>
            <a:r>
              <a:rPr lang="el-GR" dirty="0" smtClean="0">
                <a:latin typeface="Calibri" pitchFamily="34" charset="0"/>
              </a:rPr>
              <a:t>Εισηγητής του όρου είναι ο Σεφέρης για να διαχωρίσει με αυτόν τα ποιήματα που χρησιμοποιούν το ιστορικό υλικό </a:t>
            </a:r>
            <a:r>
              <a:rPr lang="el-GR" b="1" dirty="0" smtClean="0">
                <a:latin typeface="Calibri" pitchFamily="34" charset="0"/>
              </a:rPr>
              <a:t>μεταφορικά</a:t>
            </a:r>
            <a:r>
              <a:rPr lang="el-GR" dirty="0" smtClean="0">
                <a:latin typeface="Calibri" pitchFamily="34" charset="0"/>
              </a:rPr>
              <a:t>, </a:t>
            </a:r>
            <a:r>
              <a:rPr lang="el-GR" b="1" dirty="0" smtClean="0">
                <a:latin typeface="Calibri" pitchFamily="34" charset="0"/>
              </a:rPr>
              <a:t>αλληγορικά</a:t>
            </a:r>
            <a:r>
              <a:rPr lang="el-GR" dirty="0" smtClean="0">
                <a:latin typeface="Calibri" pitchFamily="34" charset="0"/>
              </a:rPr>
              <a:t> δημιουργώντας ψεύτικες ιστορίες</a:t>
            </a:r>
            <a:endParaRPr lang="el-GR" b="1" dirty="0" smtClean="0">
              <a:latin typeface="Calibri" pitchFamily="34" charset="0"/>
            </a:endParaRPr>
          </a:p>
          <a:p>
            <a:endParaRPr lang="el-GR" b="1" dirty="0" smtClean="0">
              <a:latin typeface="Calibri" pitchFamily="34" charset="0"/>
            </a:endParaRPr>
          </a:p>
          <a:p>
            <a:pPr>
              <a:buFont typeface="Wingdings" pitchFamily="2" charset="2"/>
              <a:buChar char="q"/>
            </a:pPr>
            <a:r>
              <a:rPr lang="el-GR" b="1" dirty="0" err="1" smtClean="0">
                <a:solidFill>
                  <a:srgbClr val="C00000"/>
                </a:solidFill>
                <a:latin typeface="Calibri" pitchFamily="34" charset="0"/>
              </a:rPr>
              <a:t>Ιστορικοφανή</a:t>
            </a:r>
            <a:r>
              <a:rPr lang="el-GR" b="1" dirty="0" smtClean="0">
                <a:solidFill>
                  <a:srgbClr val="C00000"/>
                </a:solidFill>
                <a:latin typeface="Calibri" pitchFamily="34" charset="0"/>
              </a:rPr>
              <a:t> </a:t>
            </a:r>
          </a:p>
          <a:p>
            <a:r>
              <a:rPr lang="el-GR" dirty="0" smtClean="0">
                <a:latin typeface="Calibri" pitchFamily="34" charset="0"/>
              </a:rPr>
              <a:t>Ο Ι. Μ. Παναγιωτόπουλος εισηγήθηκε τον όρο «</a:t>
            </a:r>
            <a:r>
              <a:rPr lang="el-GR" dirty="0" err="1" smtClean="0">
                <a:latin typeface="Calibri" pitchFamily="34" charset="0"/>
              </a:rPr>
              <a:t>ιστορικοφανή</a:t>
            </a:r>
            <a:r>
              <a:rPr lang="el-GR" dirty="0" smtClean="0">
                <a:latin typeface="Calibri" pitchFamily="34" charset="0"/>
              </a:rPr>
              <a:t>»., όπου  εντάσσει τα </a:t>
            </a:r>
            <a:r>
              <a:rPr lang="el-GR" b="1" dirty="0" smtClean="0">
                <a:latin typeface="Calibri" pitchFamily="34" charset="0"/>
              </a:rPr>
              <a:t>ιστορικά</a:t>
            </a:r>
            <a:r>
              <a:rPr lang="el-GR" dirty="0" smtClean="0">
                <a:latin typeface="Calibri" pitchFamily="34" charset="0"/>
              </a:rPr>
              <a:t> ποιήματα, των οποίων τα </a:t>
            </a:r>
            <a:r>
              <a:rPr lang="el-GR" b="1" dirty="0" smtClean="0">
                <a:latin typeface="Calibri" pitchFamily="34" charset="0"/>
              </a:rPr>
              <a:t>φανταστικά πρόσωπα </a:t>
            </a:r>
            <a:r>
              <a:rPr lang="el-GR" dirty="0" smtClean="0">
                <a:latin typeface="Calibri" pitchFamily="34" charset="0"/>
              </a:rPr>
              <a:t>εμπλέκονται σε ιστορικό πλαίσιο που επενδύει την πλοκή.</a:t>
            </a:r>
          </a:p>
          <a:p>
            <a:endParaRPr lang="el-GR" b="1" dirty="0" smtClean="0">
              <a:latin typeface="Calibri" pitchFamily="34" charset="0"/>
            </a:endParaRPr>
          </a:p>
          <a:p>
            <a:pPr>
              <a:buFont typeface="Wingdings" pitchFamily="2" charset="2"/>
              <a:buChar char="q"/>
            </a:pPr>
            <a:r>
              <a:rPr lang="el-GR" b="1" dirty="0" err="1" smtClean="0">
                <a:latin typeface="Calibri" pitchFamily="34" charset="0"/>
              </a:rPr>
              <a:t>Ι</a:t>
            </a:r>
            <a:r>
              <a:rPr lang="el-GR" b="1" dirty="0" err="1" smtClean="0">
                <a:solidFill>
                  <a:srgbClr val="C00000"/>
                </a:solidFill>
                <a:latin typeface="Calibri" pitchFamily="34" charset="0"/>
              </a:rPr>
              <a:t>στοριογενή</a:t>
            </a:r>
            <a:r>
              <a:rPr lang="el-GR" b="1" dirty="0" smtClean="0">
                <a:solidFill>
                  <a:srgbClr val="C00000"/>
                </a:solidFill>
                <a:latin typeface="Calibri" pitchFamily="34" charset="0"/>
              </a:rPr>
              <a:t> </a:t>
            </a:r>
            <a:endParaRPr lang="el-GR" sz="1800" b="1" dirty="0" smtClean="0">
              <a:solidFill>
                <a:srgbClr val="C00000"/>
              </a:solidFill>
              <a:latin typeface="Calibri" pitchFamily="34" charset="0"/>
            </a:endParaRPr>
          </a:p>
          <a:p>
            <a:r>
              <a:rPr lang="el-GR" dirty="0" smtClean="0">
                <a:latin typeface="Calibri" pitchFamily="34" charset="0"/>
              </a:rPr>
              <a:t>Ο Μιχάλης </a:t>
            </a:r>
            <a:r>
              <a:rPr lang="el-GR" dirty="0" err="1" smtClean="0">
                <a:latin typeface="Calibri" pitchFamily="34" charset="0"/>
              </a:rPr>
              <a:t>Πιερής</a:t>
            </a:r>
            <a:r>
              <a:rPr lang="el-GR" dirty="0" smtClean="0">
                <a:latin typeface="Calibri" pitchFamily="34" charset="0"/>
              </a:rPr>
              <a:t> θεώρησε αναγκαίο τον όρο «</a:t>
            </a:r>
            <a:r>
              <a:rPr lang="el-GR" dirty="0" err="1" smtClean="0">
                <a:latin typeface="Calibri" pitchFamily="34" charset="0"/>
              </a:rPr>
              <a:t>ιστοριογενή</a:t>
            </a:r>
            <a:r>
              <a:rPr lang="el-GR" dirty="0" smtClean="0">
                <a:latin typeface="Calibri" pitchFamily="34" charset="0"/>
              </a:rPr>
              <a:t>» για τα ποιήματα που γεννήθηκαν από </a:t>
            </a:r>
            <a:r>
              <a:rPr lang="el-GR" b="1" dirty="0" smtClean="0">
                <a:latin typeface="Calibri" pitchFamily="34" charset="0"/>
              </a:rPr>
              <a:t>άμεσο ιστορικό υλικό</a:t>
            </a:r>
            <a:r>
              <a:rPr lang="el-GR" dirty="0" smtClean="0">
                <a:latin typeface="Calibri" pitchFamily="34" charset="0"/>
              </a:rPr>
              <a:t>.</a:t>
            </a:r>
            <a:endParaRPr lang="el-GR" dirty="0">
              <a:latin typeface="Calibri" pitchFamily="34" charset="0"/>
            </a:endParaRPr>
          </a:p>
        </p:txBody>
      </p:sp>
    </p:spTree>
  </p:cSld>
  <p:clrMapOvr>
    <a:masterClrMapping/>
  </p:clrMapOvr>
  <p:transition>
    <p:cut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66057" y="217714"/>
            <a:ext cx="7707085" cy="709261"/>
          </a:xfrm>
        </p:spPr>
        <p:txBody>
          <a:bodyPr/>
          <a:lstStyle/>
          <a:p>
            <a:pPr algn="ctr"/>
            <a:r>
              <a:rPr lang="el-GR" dirty="0" smtClean="0">
                <a:latin typeface="Calibri" pitchFamily="34" charset="0"/>
              </a:rPr>
              <a:t>Είναι ιστορικό ποίημα </a:t>
            </a:r>
            <a:r>
              <a:rPr lang="el-GR" i="1" dirty="0" smtClean="0">
                <a:latin typeface="Calibri" pitchFamily="34" charset="0"/>
              </a:rPr>
              <a:t>Ο Δαρείος</a:t>
            </a:r>
            <a:r>
              <a:rPr lang="el-GR" dirty="0" smtClean="0">
                <a:latin typeface="Calibri" pitchFamily="34" charset="0"/>
              </a:rPr>
              <a:t>; </a:t>
            </a:r>
            <a:endParaRPr lang="el-GR" dirty="0">
              <a:latin typeface="Calibri" pitchFamily="34" charset="0"/>
            </a:endParaRPr>
          </a:p>
        </p:txBody>
      </p:sp>
      <p:sp>
        <p:nvSpPr>
          <p:cNvPr id="3" name="2 - Θέση περιεχομένου"/>
          <p:cNvSpPr>
            <a:spLocks noGrp="1"/>
          </p:cNvSpPr>
          <p:nvPr>
            <p:ph idx="1"/>
          </p:nvPr>
        </p:nvSpPr>
        <p:spPr>
          <a:xfrm>
            <a:off x="323528" y="1052736"/>
            <a:ext cx="8496944" cy="5400600"/>
          </a:xfrm>
          <a:solidFill>
            <a:srgbClr val="FFFFA7"/>
          </a:solidFill>
          <a:ln>
            <a:solidFill>
              <a:schemeClr val="tx2"/>
            </a:solidFill>
          </a:ln>
        </p:spPr>
        <p:style>
          <a:lnRef idx="2">
            <a:schemeClr val="dk1"/>
          </a:lnRef>
          <a:fillRef idx="1">
            <a:schemeClr val="lt1"/>
          </a:fillRef>
          <a:effectRef idx="0">
            <a:schemeClr val="dk1"/>
          </a:effectRef>
          <a:fontRef idx="minor">
            <a:schemeClr val="dk1"/>
          </a:fontRef>
        </p:style>
        <p:txBody>
          <a:bodyPr/>
          <a:lstStyle/>
          <a:p>
            <a:r>
              <a:rPr lang="el-GR" sz="2800" dirty="0" smtClean="0">
                <a:solidFill>
                  <a:schemeClr val="accent4"/>
                </a:solidFill>
                <a:latin typeface="Calibri" pitchFamily="34" charset="0"/>
              </a:rPr>
              <a:t>Ναι, γιατί έχει ιστορικό υπόβαθρο:</a:t>
            </a:r>
          </a:p>
          <a:p>
            <a:pPr>
              <a:buFont typeface="Wingdings 2"/>
              <a:buChar char="P"/>
            </a:pPr>
            <a:endParaRPr lang="el-GR" sz="2000" dirty="0" smtClean="0">
              <a:latin typeface="Calibri" pitchFamily="34" charset="0"/>
            </a:endParaRPr>
          </a:p>
          <a:p>
            <a:pPr>
              <a:buFont typeface="Wingdings 2"/>
              <a:buChar char="P"/>
            </a:pPr>
            <a:r>
              <a:rPr lang="el-GR" sz="2000" dirty="0" smtClean="0">
                <a:latin typeface="Calibri" pitchFamily="34" charset="0"/>
              </a:rPr>
              <a:t>Αναφέρεται στην </a:t>
            </a:r>
            <a:r>
              <a:rPr lang="el-GR" sz="2000" b="1" dirty="0" smtClean="0">
                <a:latin typeface="Calibri" pitchFamily="34" charset="0"/>
              </a:rPr>
              <a:t>εποχή του Μιθριδάτη Στ’  </a:t>
            </a:r>
            <a:r>
              <a:rPr lang="el-GR" sz="2000" b="1" dirty="0" err="1" smtClean="0">
                <a:latin typeface="Calibri" pitchFamily="34" charset="0"/>
              </a:rPr>
              <a:t>Ευπάτορος</a:t>
            </a:r>
            <a:r>
              <a:rPr lang="el-GR" sz="2000" b="1" dirty="0" smtClean="0">
                <a:latin typeface="Calibri" pitchFamily="34" charset="0"/>
              </a:rPr>
              <a:t> </a:t>
            </a:r>
            <a:r>
              <a:rPr lang="el-GR" sz="2000" dirty="0" smtClean="0">
                <a:latin typeface="Calibri" pitchFamily="34" charset="0"/>
              </a:rPr>
              <a:t>και στους πολέμους του εναντίον των Ρωμαίων που άρχισαν το 89 </a:t>
            </a:r>
            <a:r>
              <a:rPr lang="el-GR" sz="2000" dirty="0" err="1" smtClean="0">
                <a:latin typeface="Calibri" pitchFamily="34" charset="0"/>
              </a:rPr>
              <a:t>π.Χ.</a:t>
            </a:r>
            <a:r>
              <a:rPr lang="el-GR" sz="2000" dirty="0" smtClean="0">
                <a:latin typeface="Calibri" pitchFamily="34" charset="0"/>
              </a:rPr>
              <a:t> και κράτησαν ως το 63 </a:t>
            </a:r>
            <a:r>
              <a:rPr lang="el-GR" sz="2000" dirty="0" err="1" smtClean="0">
                <a:latin typeface="Calibri" pitchFamily="34" charset="0"/>
              </a:rPr>
              <a:t>π.Χ.</a:t>
            </a:r>
            <a:r>
              <a:rPr lang="el-GR" sz="2000" dirty="0" smtClean="0">
                <a:latin typeface="Calibri" pitchFamily="34" charset="0"/>
              </a:rPr>
              <a:t>, οπότε συντρίφτηκε από τον Πομπήιο και αυτοκτόνησε ο Μιθριδάτης (4 </a:t>
            </a:r>
            <a:r>
              <a:rPr lang="el-GR" sz="2000" dirty="0" err="1" smtClean="0">
                <a:latin typeface="Calibri" pitchFamily="34" charset="0"/>
              </a:rPr>
              <a:t>Μιθριδατικοί</a:t>
            </a:r>
            <a:r>
              <a:rPr lang="el-GR" sz="2000" dirty="0" smtClean="0">
                <a:latin typeface="Calibri" pitchFamily="34" charset="0"/>
              </a:rPr>
              <a:t> πόλεμοι). </a:t>
            </a:r>
          </a:p>
          <a:p>
            <a:pPr>
              <a:buFont typeface="Wingdings 2"/>
              <a:buChar char="P"/>
            </a:pPr>
            <a:r>
              <a:rPr lang="el-GR" sz="2000" dirty="0" smtClean="0">
                <a:latin typeface="Calibri" pitchFamily="34" charset="0"/>
              </a:rPr>
              <a:t>Τοποθετείται πιθανότατα στο πλαίσιο του </a:t>
            </a:r>
            <a:r>
              <a:rPr lang="el-GR" sz="2000" b="1" dirty="0" smtClean="0">
                <a:latin typeface="Calibri" pitchFamily="34" charset="0"/>
              </a:rPr>
              <a:t>Γ΄ </a:t>
            </a:r>
            <a:r>
              <a:rPr lang="el-GR" sz="2000" b="1" dirty="0" err="1" smtClean="0">
                <a:latin typeface="Calibri" pitchFamily="34" charset="0"/>
              </a:rPr>
              <a:t>μιθριδατικού</a:t>
            </a:r>
            <a:r>
              <a:rPr lang="el-GR" sz="2000" b="1" dirty="0" smtClean="0">
                <a:latin typeface="Calibri" pitchFamily="34" charset="0"/>
              </a:rPr>
              <a:t> πολέμου (74-67 </a:t>
            </a:r>
            <a:r>
              <a:rPr lang="el-GR" sz="2000" b="1" dirty="0" err="1" smtClean="0">
                <a:latin typeface="Calibri" pitchFamily="34" charset="0"/>
              </a:rPr>
              <a:t>π.Χ.</a:t>
            </a:r>
            <a:r>
              <a:rPr lang="el-GR" sz="2000" b="1" dirty="0" smtClean="0">
                <a:latin typeface="Calibri" pitchFamily="34" charset="0"/>
              </a:rPr>
              <a:t>), </a:t>
            </a:r>
            <a:r>
              <a:rPr lang="el-GR" sz="2000" dirty="0" smtClean="0">
                <a:latin typeface="Calibri" pitchFamily="34" charset="0"/>
              </a:rPr>
              <a:t>κατά τη λήξη του οποίου ο Μιθριδάτης, αν και ηττημένος, είχε κατορθώσει να επανακτήσει το μεγαλύτερο μέρος του κράτους του. </a:t>
            </a:r>
          </a:p>
          <a:p>
            <a:pPr>
              <a:buFont typeface="Wingdings 2"/>
              <a:buChar char="P"/>
            </a:pPr>
            <a:r>
              <a:rPr lang="el-GR" sz="2000" dirty="0" smtClean="0">
                <a:latin typeface="Calibri" pitchFamily="34" charset="0"/>
              </a:rPr>
              <a:t>Μας μεταφέρει </a:t>
            </a:r>
            <a:r>
              <a:rPr lang="el-GR" sz="2000" b="1" dirty="0" smtClean="0">
                <a:latin typeface="Calibri" pitchFamily="34" charset="0"/>
              </a:rPr>
              <a:t>σε μια ελληνική πόλη στα παράλια του Εύξεινου Πόντου</a:t>
            </a:r>
            <a:r>
              <a:rPr lang="el-GR" sz="2000" dirty="0" smtClean="0">
                <a:latin typeface="Calibri" pitchFamily="34" charset="0"/>
              </a:rPr>
              <a:t>, την Αμισό, </a:t>
            </a:r>
            <a:r>
              <a:rPr lang="el-GR" sz="2000" b="1" dirty="0" smtClean="0">
                <a:latin typeface="Calibri" pitchFamily="34" charset="0"/>
              </a:rPr>
              <a:t>γύρω στο 74 </a:t>
            </a:r>
            <a:r>
              <a:rPr lang="el-GR" sz="2000" b="1" dirty="0" err="1" smtClean="0">
                <a:latin typeface="Calibri" pitchFamily="34" charset="0"/>
              </a:rPr>
              <a:t>π.Χ</a:t>
            </a:r>
            <a:r>
              <a:rPr lang="el-GR" sz="2000" dirty="0" err="1" smtClean="0">
                <a:latin typeface="Calibri" pitchFamily="34" charset="0"/>
              </a:rPr>
              <a:t>.</a:t>
            </a:r>
            <a:r>
              <a:rPr lang="el-GR" sz="2000" dirty="0" smtClean="0">
                <a:latin typeface="Calibri" pitchFamily="34" charset="0"/>
              </a:rPr>
              <a:t>, όταν άρχισε ο Γ΄ </a:t>
            </a:r>
            <a:r>
              <a:rPr lang="el-GR" sz="2000" dirty="0" err="1" smtClean="0">
                <a:latin typeface="Calibri" pitchFamily="34" charset="0"/>
              </a:rPr>
              <a:t>Μιθριδατικός</a:t>
            </a:r>
            <a:r>
              <a:rPr lang="el-GR" sz="2000" dirty="0" smtClean="0">
                <a:latin typeface="Calibri" pitchFamily="34" charset="0"/>
              </a:rPr>
              <a:t> πόλεμος με τους Ρωμαίους, λίγο πριν από την καταστροφή της (71 </a:t>
            </a:r>
            <a:r>
              <a:rPr lang="el-GR" sz="2000" dirty="0" err="1" smtClean="0">
                <a:latin typeface="Calibri" pitchFamily="34" charset="0"/>
              </a:rPr>
              <a:t>π.Χ.</a:t>
            </a:r>
            <a:r>
              <a:rPr lang="el-GR" sz="2000" dirty="0" smtClean="0">
                <a:latin typeface="Calibri" pitchFamily="34" charset="0"/>
              </a:rPr>
              <a:t>). </a:t>
            </a:r>
          </a:p>
          <a:p>
            <a:pPr>
              <a:buNone/>
            </a:pPr>
            <a:r>
              <a:rPr lang="el-GR" sz="2000" dirty="0" smtClean="0">
                <a:latin typeface="Calibri" pitchFamily="34" charset="0"/>
              </a:rPr>
              <a:t>	</a:t>
            </a:r>
          </a:p>
          <a:p>
            <a:pPr>
              <a:buNone/>
            </a:pPr>
            <a:r>
              <a:rPr lang="el-GR" sz="2000" dirty="0" smtClean="0">
                <a:latin typeface="Calibri" pitchFamily="34" charset="0"/>
              </a:rPr>
              <a:t>	Σημ.: Ο Α΄ </a:t>
            </a:r>
            <a:r>
              <a:rPr lang="el-GR" sz="2000" dirty="0" err="1" smtClean="0">
                <a:latin typeface="Calibri" pitchFamily="34" charset="0"/>
              </a:rPr>
              <a:t>Μιθριδατικός</a:t>
            </a:r>
            <a:r>
              <a:rPr lang="el-GR" sz="2000" dirty="0" smtClean="0">
                <a:latin typeface="Calibri" pitchFamily="34" charset="0"/>
              </a:rPr>
              <a:t> πόλεμος έγινε το 89-85 </a:t>
            </a:r>
            <a:r>
              <a:rPr lang="el-GR" sz="2000" dirty="0" err="1" smtClean="0">
                <a:latin typeface="Calibri" pitchFamily="34" charset="0"/>
              </a:rPr>
              <a:t>π.Χ.</a:t>
            </a:r>
            <a:r>
              <a:rPr lang="el-GR" sz="2000" dirty="0" smtClean="0">
                <a:latin typeface="Calibri" pitchFamily="34" charset="0"/>
              </a:rPr>
              <a:t>, ο Β΄ το 83-81 </a:t>
            </a:r>
            <a:r>
              <a:rPr lang="el-GR" sz="2000" dirty="0" err="1" smtClean="0">
                <a:latin typeface="Calibri" pitchFamily="34" charset="0"/>
              </a:rPr>
              <a:t>π.Χ.</a:t>
            </a:r>
            <a:r>
              <a:rPr lang="el-GR" sz="2000" dirty="0" smtClean="0">
                <a:latin typeface="Calibri" pitchFamily="34" charset="0"/>
              </a:rPr>
              <a:t>, ο Γ΄ το 74-67 </a:t>
            </a:r>
            <a:r>
              <a:rPr lang="el-GR" sz="2000" dirty="0" err="1" smtClean="0">
                <a:latin typeface="Calibri" pitchFamily="34" charset="0"/>
              </a:rPr>
              <a:t>π.Χ.</a:t>
            </a:r>
            <a:r>
              <a:rPr lang="el-GR" sz="2000" dirty="0" smtClean="0">
                <a:latin typeface="Calibri" pitchFamily="34" charset="0"/>
              </a:rPr>
              <a:t> και ο Δ΄ το 66-63 </a:t>
            </a:r>
            <a:r>
              <a:rPr lang="el-GR" sz="2000" dirty="0" err="1" smtClean="0">
                <a:latin typeface="Calibri" pitchFamily="34" charset="0"/>
              </a:rPr>
              <a:t>π.Χ.</a:t>
            </a:r>
            <a:endParaRPr lang="el-GR" sz="2000" dirty="0">
              <a:latin typeface="Calibri" pitchFamily="34" charset="0"/>
            </a:endParaRPr>
          </a:p>
        </p:txBody>
      </p:sp>
    </p:spTree>
  </p:cSld>
  <p:clrMapOvr>
    <a:masterClrMapping/>
  </p:clrMapOvr>
  <p:transition>
    <p:cut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63688" y="0"/>
            <a:ext cx="6028630" cy="926976"/>
          </a:xfrm>
        </p:spPr>
        <p:txBody>
          <a:bodyPr/>
          <a:lstStyle/>
          <a:p>
            <a:r>
              <a:rPr lang="el-GR" dirty="0" smtClean="0">
                <a:latin typeface="Calibri" pitchFamily="34" charset="0"/>
              </a:rPr>
              <a:t>Επίσης….</a:t>
            </a:r>
            <a:endParaRPr lang="el-GR" dirty="0">
              <a:latin typeface="Calibri" pitchFamily="34" charset="0"/>
            </a:endParaRPr>
          </a:p>
        </p:txBody>
      </p:sp>
      <p:sp>
        <p:nvSpPr>
          <p:cNvPr id="3" name="2 - Θέση περιεχομένου"/>
          <p:cNvSpPr>
            <a:spLocks noGrp="1"/>
          </p:cNvSpPr>
          <p:nvPr>
            <p:ph idx="1"/>
          </p:nvPr>
        </p:nvSpPr>
        <p:spPr>
          <a:xfrm>
            <a:off x="261257" y="928914"/>
            <a:ext cx="8559215" cy="5929086"/>
          </a:xfrm>
          <a:solidFill>
            <a:schemeClr val="bg1">
              <a:lumMod val="20000"/>
              <a:lumOff val="80000"/>
            </a:schemeClr>
          </a:solidFill>
        </p:spPr>
        <p:txBody>
          <a:bodyPr/>
          <a:lstStyle/>
          <a:p>
            <a:r>
              <a:rPr lang="el-GR" sz="2800" dirty="0" smtClean="0">
                <a:latin typeface="Calibri" pitchFamily="34" charset="0"/>
              </a:rPr>
              <a:t>Ο τίτλος παραπέμπει σε γνωστό ιστορικό πρόσωπο, τον Δαρείο </a:t>
            </a:r>
            <a:r>
              <a:rPr lang="el-GR" sz="2800" dirty="0" err="1" smtClean="0">
                <a:latin typeface="Calibri" pitchFamily="34" charset="0"/>
              </a:rPr>
              <a:t>Υστάσπου</a:t>
            </a:r>
            <a:r>
              <a:rPr lang="el-GR" sz="2800" dirty="0" smtClean="0">
                <a:latin typeface="Calibri" pitchFamily="34" charset="0"/>
              </a:rPr>
              <a:t>, το βασιλιά της Περσίας που διαδέχτηκε τον </a:t>
            </a:r>
            <a:r>
              <a:rPr lang="el-GR" sz="2800" dirty="0" err="1" smtClean="0">
                <a:latin typeface="Calibri" pitchFamily="34" charset="0"/>
              </a:rPr>
              <a:t>Κύρο</a:t>
            </a:r>
            <a:r>
              <a:rPr lang="el-GR" sz="2800" dirty="0" smtClean="0">
                <a:latin typeface="Calibri" pitchFamily="34" charset="0"/>
              </a:rPr>
              <a:t> στο θρόνο των </a:t>
            </a:r>
            <a:r>
              <a:rPr lang="el-GR" sz="2800" dirty="0" err="1" smtClean="0">
                <a:latin typeface="Calibri" pitchFamily="34" charset="0"/>
              </a:rPr>
              <a:t>Αχαιμενιδών</a:t>
            </a:r>
            <a:r>
              <a:rPr lang="el-GR" sz="2800" dirty="0" smtClean="0">
                <a:latin typeface="Calibri" pitchFamily="34" charset="0"/>
              </a:rPr>
              <a:t> (521-486 </a:t>
            </a:r>
            <a:r>
              <a:rPr lang="el-GR" sz="2800" dirty="0" err="1" smtClean="0">
                <a:latin typeface="Calibri" pitchFamily="34" charset="0"/>
              </a:rPr>
              <a:t>π.Χ.</a:t>
            </a:r>
            <a:r>
              <a:rPr lang="el-GR" sz="2800" dirty="0" smtClean="0">
                <a:latin typeface="Calibri" pitchFamily="34" charset="0"/>
              </a:rPr>
              <a:t>), σχεδίασε την πρώτη εκστρατεία των Περσών εναντίον της Ελλάδας, της οποίας ηγήθηκε ο Μαρδόνιος που τελικά νικήθηκε στο Μαραθώνα (490 </a:t>
            </a:r>
            <a:r>
              <a:rPr lang="el-GR" sz="2800" dirty="0" err="1" smtClean="0">
                <a:latin typeface="Calibri" pitchFamily="34" charset="0"/>
              </a:rPr>
              <a:t>π.Χ.</a:t>
            </a:r>
            <a:r>
              <a:rPr lang="el-GR" sz="2800" dirty="0" smtClean="0">
                <a:latin typeface="Calibri" pitchFamily="34" charset="0"/>
              </a:rPr>
              <a:t>). </a:t>
            </a:r>
          </a:p>
          <a:p>
            <a:r>
              <a:rPr lang="el-GR" sz="2800" dirty="0" smtClean="0">
                <a:latin typeface="Calibri" pitchFamily="34" charset="0"/>
              </a:rPr>
              <a:t>Αναφέρεται σε ιστορικούς λαούς: Πέρσες, Ρωμαίους, </a:t>
            </a:r>
            <a:r>
              <a:rPr lang="el-GR" sz="2800" dirty="0" err="1" smtClean="0">
                <a:latin typeface="Calibri" pitchFamily="34" charset="0"/>
              </a:rPr>
              <a:t>Καππαδόκες</a:t>
            </a:r>
            <a:r>
              <a:rPr lang="el-GR" sz="2800" dirty="0" smtClean="0">
                <a:latin typeface="Calibri" pitchFamily="34" charset="0"/>
              </a:rPr>
              <a:t> και </a:t>
            </a:r>
          </a:p>
          <a:p>
            <a:r>
              <a:rPr lang="el-GR" sz="2800" dirty="0" smtClean="0">
                <a:latin typeface="Calibri" pitchFamily="34" charset="0"/>
              </a:rPr>
              <a:t>Σε ελληνική πόλη στα παράλια του Εύξεινου Πόντου, την  Αμισό (Σαμψούντα).</a:t>
            </a:r>
          </a:p>
          <a:p>
            <a:r>
              <a:rPr lang="el-GR" sz="2800" dirty="0" smtClean="0">
                <a:latin typeface="Calibri" pitchFamily="34" charset="0"/>
              </a:rPr>
              <a:t>Ο </a:t>
            </a:r>
            <a:r>
              <a:rPr lang="el-GR" sz="2800" dirty="0" err="1" smtClean="0">
                <a:latin typeface="Calibri" pitchFamily="34" charset="0"/>
              </a:rPr>
              <a:t>ήρωάς</a:t>
            </a:r>
            <a:r>
              <a:rPr lang="el-GR" sz="2800" dirty="0" smtClean="0">
                <a:latin typeface="Calibri" pitchFamily="34" charset="0"/>
              </a:rPr>
              <a:t> του, ο </a:t>
            </a:r>
            <a:r>
              <a:rPr lang="el-GR" sz="2800" dirty="0" err="1" smtClean="0">
                <a:latin typeface="Calibri" pitchFamily="34" charset="0"/>
              </a:rPr>
              <a:t>Φερνάζης</a:t>
            </a:r>
            <a:r>
              <a:rPr lang="el-GR" sz="2800" dirty="0" smtClean="0">
                <a:latin typeface="Calibri" pitchFamily="34" charset="0"/>
              </a:rPr>
              <a:t>, γράφει ένα ιστορικό ποίημα.</a:t>
            </a:r>
          </a:p>
          <a:p>
            <a:pPr>
              <a:buNone/>
            </a:pPr>
            <a:r>
              <a:rPr lang="el-GR" sz="2800" dirty="0" smtClean="0">
                <a:latin typeface="Calibri" pitchFamily="34" charset="0"/>
              </a:rPr>
              <a:t> </a:t>
            </a:r>
            <a:endParaRPr lang="el-GR" sz="2800" dirty="0">
              <a:latin typeface="Calibri" pitchFamily="34" charset="0"/>
            </a:endParaRPr>
          </a:p>
        </p:txBody>
      </p:sp>
    </p:spTree>
  </p:cSld>
  <p:clrMapOvr>
    <a:masterClrMapping/>
  </p:clrMapOvr>
  <p:transition>
    <p:dissolv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ind_4120_slide">
  <a:themeElements>
    <a:clrScheme name="Θέμα του Office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fontScheme name="Θέμα του Offic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Θέμα του Office 1">
        <a:dk1>
          <a:srgbClr val="000000"/>
        </a:dk1>
        <a:lt1>
          <a:srgbClr val="FFFF66"/>
        </a:lt1>
        <a:dk2>
          <a:srgbClr val="000000"/>
        </a:dk2>
        <a:lt2>
          <a:srgbClr val="CCCCCC"/>
        </a:lt2>
        <a:accent1>
          <a:srgbClr val="8C8C00"/>
        </a:accent1>
        <a:accent2>
          <a:srgbClr val="7A7A00"/>
        </a:accent2>
        <a:accent3>
          <a:srgbClr val="FFFFB8"/>
        </a:accent3>
        <a:accent4>
          <a:srgbClr val="000000"/>
        </a:accent4>
        <a:accent5>
          <a:srgbClr val="C5C5AA"/>
        </a:accent5>
        <a:accent6>
          <a:srgbClr val="6E6E00"/>
        </a:accent6>
        <a:hlink>
          <a:srgbClr val="666600"/>
        </a:hlink>
        <a:folHlink>
          <a:srgbClr val="595912"/>
        </a:folHlink>
      </a:clrScheme>
      <a:clrMap bg1="lt1" tx1="dk1" bg2="lt2" tx2="dk2" accent1="accent1" accent2="accent2" accent3="accent3" accent4="accent4" accent5="accent5" accent6="accent6" hlink="hlink" folHlink="folHlink"/>
    </a:extraClrScheme>
    <a:extraClrScheme>
      <a:clrScheme name="Θέμα του Office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clrMap bg1="lt1" tx1="dk1" bg2="lt2" tx2="dk2" accent1="accent1" accent2="accent2" accent3="accent3" accent4="accent4" accent5="accent5" accent6="accent6" hlink="hlink" folHlink="folHlink"/>
    </a:extraClrScheme>
    <a:extraClrScheme>
      <a:clrScheme name="Θέμα του Office 3">
        <a:dk1>
          <a:srgbClr val="000000"/>
        </a:dk1>
        <a:lt1>
          <a:srgbClr val="FFFF66"/>
        </a:lt1>
        <a:dk2>
          <a:srgbClr val="000000"/>
        </a:dk2>
        <a:lt2>
          <a:srgbClr val="CCCCCC"/>
        </a:lt2>
        <a:accent1>
          <a:srgbClr val="2D5680"/>
        </a:accent1>
        <a:accent2>
          <a:srgbClr val="666600"/>
        </a:accent2>
        <a:accent3>
          <a:srgbClr val="FFFFB8"/>
        </a:accent3>
        <a:accent4>
          <a:srgbClr val="000000"/>
        </a:accent4>
        <a:accent5>
          <a:srgbClr val="ADB4C0"/>
        </a:accent5>
        <a:accent6>
          <a:srgbClr val="5C5C00"/>
        </a:accent6>
        <a:hlink>
          <a:srgbClr val="73283B"/>
        </a:hlink>
        <a:folHlink>
          <a:srgbClr val="562080"/>
        </a:folHlink>
      </a:clrScheme>
      <a:clrMap bg1="lt1" tx1="dk1" bg2="lt2" tx2="dk2" accent1="accent1" accent2="accent2" accent3="accent3" accent4="accent4" accent5="accent5" accent6="accent6" hlink="hlink" folHlink="folHlink"/>
    </a:extraClrScheme>
    <a:extraClrScheme>
      <a:clrScheme name="Θέμα του Office 4">
        <a:dk1>
          <a:srgbClr val="000000"/>
        </a:dk1>
        <a:lt1>
          <a:srgbClr val="FFFF66"/>
        </a:lt1>
        <a:dk2>
          <a:srgbClr val="000000"/>
        </a:dk2>
        <a:lt2>
          <a:srgbClr val="CCCCCC"/>
        </a:lt2>
        <a:accent1>
          <a:srgbClr val="8C4D23"/>
        </a:accent1>
        <a:accent2>
          <a:srgbClr val="225D73"/>
        </a:accent2>
        <a:accent3>
          <a:srgbClr val="FFFFB8"/>
        </a:accent3>
        <a:accent4>
          <a:srgbClr val="000000"/>
        </a:accent4>
        <a:accent5>
          <a:srgbClr val="C5B2AC"/>
        </a:accent5>
        <a:accent6>
          <a:srgbClr val="1E5368"/>
        </a:accent6>
        <a:hlink>
          <a:srgbClr val="5B376E"/>
        </a:hlink>
        <a:folHlink>
          <a:srgbClr val="595900"/>
        </a:folHlink>
      </a:clrScheme>
      <a:clrMap bg1="lt1" tx1="dk1" bg2="lt2" tx2="dk2" accent1="accent1" accent2="accent2" accent3="accent3" accent4="accent4" accent5="accent5" accent6="accent6" hlink="hlink" folHlink="folHlink"/>
    </a:extraClrScheme>
    <a:extraClrScheme>
      <a:clrScheme name="Θέμα του Office 5">
        <a:dk1>
          <a:srgbClr val="000000"/>
        </a:dk1>
        <a:lt1>
          <a:srgbClr val="FFFFFF"/>
        </a:lt1>
        <a:dk2>
          <a:srgbClr val="000000"/>
        </a:dk2>
        <a:lt2>
          <a:srgbClr val="CCCCCC"/>
        </a:lt2>
        <a:accent1>
          <a:srgbClr val="8C8C00"/>
        </a:accent1>
        <a:accent2>
          <a:srgbClr val="7A7A00"/>
        </a:accent2>
        <a:accent3>
          <a:srgbClr val="FFFFFF"/>
        </a:accent3>
        <a:accent4>
          <a:srgbClr val="000000"/>
        </a:accent4>
        <a:accent5>
          <a:srgbClr val="C5C5AA"/>
        </a:accent5>
        <a:accent6>
          <a:srgbClr val="6E6E00"/>
        </a:accent6>
        <a:hlink>
          <a:srgbClr val="666600"/>
        </a:hlink>
        <a:folHlink>
          <a:srgbClr val="595912"/>
        </a:folHlink>
      </a:clrScheme>
      <a:clrMap bg1="lt1" tx1="dk1" bg2="lt2" tx2="dk2" accent1="accent1" accent2="accent2" accent3="accent3" accent4="accent4" accent5="accent5" accent6="accent6" hlink="hlink" folHlink="folHlink"/>
    </a:extraClrScheme>
    <a:extraClrScheme>
      <a:clrScheme name="Θέμα του Office 6">
        <a:dk1>
          <a:srgbClr val="000000"/>
        </a:dk1>
        <a:lt1>
          <a:srgbClr val="FFFFFF"/>
        </a:lt1>
        <a:dk2>
          <a:srgbClr val="000000"/>
        </a:dk2>
        <a:lt2>
          <a:srgbClr val="CCCCCC"/>
        </a:lt2>
        <a:accent1>
          <a:srgbClr val="947600"/>
        </a:accent1>
        <a:accent2>
          <a:srgbClr val="567300"/>
        </a:accent2>
        <a:accent3>
          <a:srgbClr val="FFFFFF"/>
        </a:accent3>
        <a:accent4>
          <a:srgbClr val="000000"/>
        </a:accent4>
        <a:accent5>
          <a:srgbClr val="C8BDAA"/>
        </a:accent5>
        <a:accent6>
          <a:srgbClr val="4D6800"/>
        </a:accent6>
        <a:hlink>
          <a:srgbClr val="616100"/>
        </a:hlink>
        <a:folHlink>
          <a:srgbClr val="1F661F"/>
        </a:folHlink>
      </a:clrScheme>
      <a:clrMap bg1="lt1" tx1="dk1" bg2="lt2" tx2="dk2" accent1="accent1" accent2="accent2" accent3="accent3" accent4="accent4" accent5="accent5" accent6="accent6" hlink="hlink" folHlink="folHlink"/>
    </a:extraClrScheme>
    <a:extraClrScheme>
      <a:clrScheme name="Θέμα του Office 7">
        <a:dk1>
          <a:srgbClr val="000000"/>
        </a:dk1>
        <a:lt1>
          <a:srgbClr val="FFFFFF"/>
        </a:lt1>
        <a:dk2>
          <a:srgbClr val="000000"/>
        </a:dk2>
        <a:lt2>
          <a:srgbClr val="CCCCCC"/>
        </a:lt2>
        <a:accent1>
          <a:srgbClr val="2D5680"/>
        </a:accent1>
        <a:accent2>
          <a:srgbClr val="666600"/>
        </a:accent2>
        <a:accent3>
          <a:srgbClr val="FFFFFF"/>
        </a:accent3>
        <a:accent4>
          <a:srgbClr val="000000"/>
        </a:accent4>
        <a:accent5>
          <a:srgbClr val="ADB4C0"/>
        </a:accent5>
        <a:accent6>
          <a:srgbClr val="5C5C00"/>
        </a:accent6>
        <a:hlink>
          <a:srgbClr val="73283B"/>
        </a:hlink>
        <a:folHlink>
          <a:srgbClr val="562080"/>
        </a:folHlink>
      </a:clrScheme>
      <a:clrMap bg1="lt1" tx1="dk1" bg2="lt2" tx2="dk2" accent1="accent1" accent2="accent2" accent3="accent3" accent4="accent4" accent5="accent5" accent6="accent6" hlink="hlink" folHlink="folHlink"/>
    </a:extraClrScheme>
    <a:extraClrScheme>
      <a:clrScheme name="Θέμα του Office 8">
        <a:dk1>
          <a:srgbClr val="000000"/>
        </a:dk1>
        <a:lt1>
          <a:srgbClr val="FFFFFF"/>
        </a:lt1>
        <a:dk2>
          <a:srgbClr val="000000"/>
        </a:dk2>
        <a:lt2>
          <a:srgbClr val="CCCCCC"/>
        </a:lt2>
        <a:accent1>
          <a:srgbClr val="8C4D23"/>
        </a:accent1>
        <a:accent2>
          <a:srgbClr val="225D73"/>
        </a:accent2>
        <a:accent3>
          <a:srgbClr val="FFFFFF"/>
        </a:accent3>
        <a:accent4>
          <a:srgbClr val="000000"/>
        </a:accent4>
        <a:accent5>
          <a:srgbClr val="C5B2AC"/>
        </a:accent5>
        <a:accent6>
          <a:srgbClr val="1E5368"/>
        </a:accent6>
        <a:hlink>
          <a:srgbClr val="5B376E"/>
        </a:hlink>
        <a:folHlink>
          <a:srgbClr val="595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66"/>
        </a:lt1>
        <a:dk2>
          <a:srgbClr val="000000"/>
        </a:dk2>
        <a:lt2>
          <a:srgbClr val="CCCCCC"/>
        </a:lt2>
        <a:accent1>
          <a:srgbClr val="8C8C00"/>
        </a:accent1>
        <a:accent2>
          <a:srgbClr val="7A7A00"/>
        </a:accent2>
        <a:accent3>
          <a:srgbClr val="FFFFB8"/>
        </a:accent3>
        <a:accent4>
          <a:srgbClr val="000000"/>
        </a:accent4>
        <a:accent5>
          <a:srgbClr val="C5C5AA"/>
        </a:accent5>
        <a:accent6>
          <a:srgbClr val="6E6E00"/>
        </a:accent6>
        <a:hlink>
          <a:srgbClr val="666600"/>
        </a:hlink>
        <a:folHlink>
          <a:srgbClr val="595912"/>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66"/>
        </a:lt1>
        <a:dk2>
          <a:srgbClr val="000000"/>
        </a:dk2>
        <a:lt2>
          <a:srgbClr val="CCCCCC"/>
        </a:lt2>
        <a:accent1>
          <a:srgbClr val="2D5680"/>
        </a:accent1>
        <a:accent2>
          <a:srgbClr val="666600"/>
        </a:accent2>
        <a:accent3>
          <a:srgbClr val="FFFFB8"/>
        </a:accent3>
        <a:accent4>
          <a:srgbClr val="000000"/>
        </a:accent4>
        <a:accent5>
          <a:srgbClr val="ADB4C0"/>
        </a:accent5>
        <a:accent6>
          <a:srgbClr val="5C5C00"/>
        </a:accent6>
        <a:hlink>
          <a:srgbClr val="73283B"/>
        </a:hlink>
        <a:folHlink>
          <a:srgbClr val="562080"/>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66"/>
        </a:lt1>
        <a:dk2>
          <a:srgbClr val="000000"/>
        </a:dk2>
        <a:lt2>
          <a:srgbClr val="CCCCCC"/>
        </a:lt2>
        <a:accent1>
          <a:srgbClr val="8C4D23"/>
        </a:accent1>
        <a:accent2>
          <a:srgbClr val="225D73"/>
        </a:accent2>
        <a:accent3>
          <a:srgbClr val="FFFFB8"/>
        </a:accent3>
        <a:accent4>
          <a:srgbClr val="000000"/>
        </a:accent4>
        <a:accent5>
          <a:srgbClr val="C5B2AC"/>
        </a:accent5>
        <a:accent6>
          <a:srgbClr val="1E5368"/>
        </a:accent6>
        <a:hlink>
          <a:srgbClr val="5B376E"/>
        </a:hlink>
        <a:folHlink>
          <a:srgbClr val="5959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8C8C00"/>
        </a:accent1>
        <a:accent2>
          <a:srgbClr val="7A7A00"/>
        </a:accent2>
        <a:accent3>
          <a:srgbClr val="FFFFFF"/>
        </a:accent3>
        <a:accent4>
          <a:srgbClr val="000000"/>
        </a:accent4>
        <a:accent5>
          <a:srgbClr val="C5C5AA"/>
        </a:accent5>
        <a:accent6>
          <a:srgbClr val="6E6E00"/>
        </a:accent6>
        <a:hlink>
          <a:srgbClr val="666600"/>
        </a:hlink>
        <a:folHlink>
          <a:srgbClr val="595912"/>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947600"/>
        </a:accent1>
        <a:accent2>
          <a:srgbClr val="567300"/>
        </a:accent2>
        <a:accent3>
          <a:srgbClr val="FFFFFF"/>
        </a:accent3>
        <a:accent4>
          <a:srgbClr val="000000"/>
        </a:accent4>
        <a:accent5>
          <a:srgbClr val="C8BDAA"/>
        </a:accent5>
        <a:accent6>
          <a:srgbClr val="4D6800"/>
        </a:accent6>
        <a:hlink>
          <a:srgbClr val="616100"/>
        </a:hlink>
        <a:folHlink>
          <a:srgbClr val="1F661F"/>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2D5680"/>
        </a:accent1>
        <a:accent2>
          <a:srgbClr val="666600"/>
        </a:accent2>
        <a:accent3>
          <a:srgbClr val="FFFFFF"/>
        </a:accent3>
        <a:accent4>
          <a:srgbClr val="000000"/>
        </a:accent4>
        <a:accent5>
          <a:srgbClr val="ADB4C0"/>
        </a:accent5>
        <a:accent6>
          <a:srgbClr val="5C5C00"/>
        </a:accent6>
        <a:hlink>
          <a:srgbClr val="73283B"/>
        </a:hlink>
        <a:folHlink>
          <a:srgbClr val="562080"/>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8C4D23"/>
        </a:accent1>
        <a:accent2>
          <a:srgbClr val="225D73"/>
        </a:accent2>
        <a:accent3>
          <a:srgbClr val="FFFFFF"/>
        </a:accent3>
        <a:accent4>
          <a:srgbClr val="000000"/>
        </a:accent4>
        <a:accent5>
          <a:srgbClr val="C5B2AC"/>
        </a:accent5>
        <a:accent6>
          <a:srgbClr val="1E5368"/>
        </a:accent6>
        <a:hlink>
          <a:srgbClr val="5B376E"/>
        </a:hlink>
        <a:folHlink>
          <a:srgbClr val="595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ind_4120_slide</Template>
  <TotalTime>1251</TotalTime>
  <Words>3488</Words>
  <Application>Microsoft Office PowerPoint</Application>
  <PresentationFormat>Προβολή στην οθόνη (4:3)</PresentationFormat>
  <Paragraphs>334</Paragraphs>
  <Slides>64</Slides>
  <Notes>2</Notes>
  <HiddenSlides>0</HiddenSlides>
  <MMClips>1</MMClips>
  <ScaleCrop>false</ScaleCrop>
  <HeadingPairs>
    <vt:vector size="4" baseType="variant">
      <vt:variant>
        <vt:lpstr>Θέμα</vt:lpstr>
      </vt:variant>
      <vt:variant>
        <vt:i4>2</vt:i4>
      </vt:variant>
      <vt:variant>
        <vt:lpstr>Τίτλοι διαφανειών</vt:lpstr>
      </vt:variant>
      <vt:variant>
        <vt:i4>64</vt:i4>
      </vt:variant>
    </vt:vector>
  </HeadingPairs>
  <TitlesOfParts>
    <vt:vector size="66" baseType="lpstr">
      <vt:lpstr>ind_4120_slide</vt:lpstr>
      <vt:lpstr>1_Default Design</vt:lpstr>
      <vt:lpstr>   </vt:lpstr>
      <vt:lpstr>Ο ποιητής Κ.Π.Καβάφης</vt:lpstr>
      <vt:lpstr>Τα τρία «κλειδιά» της ποίησής του (Στρ. Tσίρκας, Ο Kαβάφης και η Eποχή του, 1958)  </vt:lpstr>
      <vt:lpstr>Κ.Π. Καβάφη, Ο Δαρείος (Αναγνωρισμένο ποίημα της ώριμης περιόδου,  1917, 1920: εποχή πολιτικής και πολεμικής αναταραχής)</vt:lpstr>
      <vt:lpstr>Η εποχή κι ο τόπος</vt:lpstr>
      <vt:lpstr>Ο Καβάφης και η Ιστορία</vt:lpstr>
      <vt:lpstr>Κατηγοριοποίηση καβαφικών ιστορικών ποιημάτων</vt:lpstr>
      <vt:lpstr>Είναι ιστορικό ποίημα Ο Δαρείος; </vt:lpstr>
      <vt:lpstr>Επίσης….</vt:lpstr>
      <vt:lpstr>   Είναι ιστορικό το ποίημα;  Ναι, αλλά … </vt:lpstr>
      <vt:lpstr>Διαφάνεια 11</vt:lpstr>
      <vt:lpstr>Διαφάνεια 12</vt:lpstr>
      <vt:lpstr>Πώς αντιμετωπίζει ο ποιητής τα ιστορικά στιγμιότυπα που παραθέτει στο έργο του; </vt:lpstr>
      <vt:lpstr>Τα πρόσωπα και  τα πράγματα της ιστορίας ως σύμβολα των προσωπικών του αδιεξόδων </vt:lpstr>
      <vt:lpstr>Οροφέρνης</vt:lpstr>
      <vt:lpstr>Το είδος του ποιήματος</vt:lpstr>
      <vt:lpstr>   </vt:lpstr>
      <vt:lpstr>Διαφάνεια 18</vt:lpstr>
      <vt:lpstr>  Η σκιαγράφηση του Φερνάζη</vt:lpstr>
      <vt:lpstr>Ο αφηγητής</vt:lpstr>
      <vt:lpstr>Η αφηγηματική ιδιοτυπία του ποιήματος </vt:lpstr>
      <vt:lpstr>Διαφάνεια 22</vt:lpstr>
      <vt:lpstr>Διαφάνεια 23</vt:lpstr>
      <vt:lpstr>Η τεχνική αυτή συναντάται και σε άλλα ποιήματα. Συνήθως:</vt:lpstr>
      <vt:lpstr>Είναι ο Φερνάζης προσωπείο του Καβάφη; </vt:lpstr>
      <vt:lpstr>Διαφέρουν…</vt:lpstr>
      <vt:lpstr>Η στάση του Καβάφη απέναντι στον Φερνάζη </vt:lpstr>
      <vt:lpstr>Διαφάνεια 28</vt:lpstr>
      <vt:lpstr>Η καβαφική ειρωνεία</vt:lpstr>
      <vt:lpstr>Η καβαφική ειρωνεία</vt:lpstr>
      <vt:lpstr>Διαφάνεια 31</vt:lpstr>
      <vt:lpstr>Διαφάνεια 32</vt:lpstr>
      <vt:lpstr>Η καβαφική ειρωνεία</vt:lpstr>
      <vt:lpstr>Η καβαφική ειρωνεία</vt:lpstr>
      <vt:lpstr>Η δραματική ένταση</vt:lpstr>
      <vt:lpstr>Διαφάνεια 36</vt:lpstr>
      <vt:lpstr>Διαφάνεια 37</vt:lpstr>
      <vt:lpstr>Διαφάνεια 38</vt:lpstr>
      <vt:lpstr>Ο τίτλος: Ο Δαρείος</vt:lpstr>
      <vt:lpstr>Διαφάνεια 40</vt:lpstr>
      <vt:lpstr>Ας δούμε μερικούς τίτλους ποιημάτων του Καβάφη …</vt:lpstr>
      <vt:lpstr>Τι κατανοούμε</vt:lpstr>
      <vt:lpstr>Ο Δαρείος ή «Ο Δαρείος»; (η διαφορά)</vt:lpstr>
      <vt:lpstr>Επομένως…</vt:lpstr>
      <vt:lpstr>Διαφάνεια 45</vt:lpstr>
      <vt:lpstr>Διαφάνεια 46</vt:lpstr>
      <vt:lpstr>         Το ήθος των προσώπων Ο Φερνάζης  </vt:lpstr>
      <vt:lpstr>Διαφάνεια 48</vt:lpstr>
      <vt:lpstr>Γιατί «υπεροψίαν και μέθην»;  </vt:lpstr>
      <vt:lpstr>Διαφάνεια 50</vt:lpstr>
      <vt:lpstr>Ο τρόπος ανάπτυξης του ποιήματος</vt:lpstr>
      <vt:lpstr>Ο λόγος</vt:lpstr>
      <vt:lpstr>Διαφάνεια 53</vt:lpstr>
      <vt:lpstr>Διαφάνεια 54</vt:lpstr>
      <vt:lpstr>Η γλώσσα </vt:lpstr>
      <vt:lpstr>Τα γνωρίσματα της καβαφικής τέχνης </vt:lpstr>
      <vt:lpstr>Οι επαναλήψεις</vt:lpstr>
      <vt:lpstr>Η θεατρικότητα</vt:lpstr>
      <vt:lpstr>Παράλληλο κείμενο:</vt:lpstr>
      <vt:lpstr>ΙΟΥΝΙΟΣ 2005 Α΄ ΚΕΙΜΕΝΟ: Κωνσταντίνος Καβάφης, Ο Δαρείος, σ. 63.</vt:lpstr>
      <vt:lpstr>Διαφάνεια 61</vt:lpstr>
      <vt:lpstr>Βιβλιογραφία </vt:lpstr>
      <vt:lpstr>Διαφάνεια 63</vt:lpstr>
      <vt:lpstr>Ευχαριστώ!</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Agathi</dc:creator>
  <cp:lastModifiedBy>AGATHI</cp:lastModifiedBy>
  <cp:revision>352</cp:revision>
  <dcterms:created xsi:type="dcterms:W3CDTF">2013-10-28T15:47:31Z</dcterms:created>
  <dcterms:modified xsi:type="dcterms:W3CDTF">2013-11-06T06:02:45Z</dcterms:modified>
</cp:coreProperties>
</file>